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19"/>
  </p:notesMasterIdLst>
  <p:sldIdLst>
    <p:sldId id="647" r:id="rId2"/>
    <p:sldId id="649" r:id="rId3"/>
    <p:sldId id="880" r:id="rId4"/>
    <p:sldId id="849" r:id="rId5"/>
    <p:sldId id="872" r:id="rId6"/>
    <p:sldId id="781" r:id="rId7"/>
    <p:sldId id="874" r:id="rId8"/>
    <p:sldId id="783" r:id="rId9"/>
    <p:sldId id="776" r:id="rId10"/>
    <p:sldId id="875" r:id="rId11"/>
    <p:sldId id="876" r:id="rId12"/>
    <p:sldId id="877" r:id="rId13"/>
    <p:sldId id="879" r:id="rId14"/>
    <p:sldId id="807" r:id="rId15"/>
    <p:sldId id="878" r:id="rId16"/>
    <p:sldId id="443" r:id="rId17"/>
    <p:sldId id="444" r:id="rId18"/>
  </p:sldIdLst>
  <p:sldSz cx="12192000" cy="6858000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FFF"/>
    <a:srgbClr val="A0A0A0"/>
    <a:srgbClr val="7C7C7C"/>
    <a:srgbClr val="727272"/>
    <a:srgbClr val="2F2F2F"/>
    <a:srgbClr val="E37931"/>
    <a:srgbClr val="855534"/>
    <a:srgbClr val="333333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6446" autoAdjust="0"/>
  </p:normalViewPr>
  <p:slideViewPr>
    <p:cSldViewPr snapToGrid="0">
      <p:cViewPr varScale="1">
        <p:scale>
          <a:sx n="89" d="100"/>
          <a:sy n="89" d="100"/>
        </p:scale>
        <p:origin x="3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4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EDA09-66AD-42FC-AFC7-2AFED7E845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5A005-7B31-4677-B766-4FE2E2464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6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46A96-6148-4350-9F68-0E61D809C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F14E47-093C-4008-93FA-4B7F48F4E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FC057-C412-486B-A99B-FCD86B7DE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8E9C-5E7B-4A51-9652-4F9AF01E2101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B2F63-BEAE-4617-A0D2-2A3C8D5D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2803D-3A10-4987-966E-6F4068E5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36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0C86E-A1F4-443F-A10E-CA5B35D3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9C56D0-DC9E-461B-8F26-4E6288E7B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8B378-598C-473E-BEB1-4BEFC6224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652-72D8-41DB-BCAB-8A1E791E1EF7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14C723-3CED-4001-94ED-98060B96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45B69-FC2D-4A12-BA28-B88C9CE2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42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A094A5-1A20-4702-A465-5F320A689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E9D90E-8CA0-465A-A608-C7E8316C7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2A224-1BA9-4597-9DCC-B9B8C650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3AA9-43EA-466B-A930-99E676F96E73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1DEFB-F063-455A-9257-3C00CE0E7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01B7A-2B15-4203-A84D-46859DB63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15037-4EB6-48D3-90AC-714F5AE9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ACAF6-D2AD-4997-83FC-10610FB78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D616C-0438-4967-9A8D-3FC96F98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BE62-8981-4678-BFF0-5F72BED2CC18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29DD5-E028-4E32-8DBD-C91B734D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4C06E-A465-475A-9E5D-CBF1BA27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21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B2812-2EB2-4D07-AC21-780BCFEB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D0CCF-9DEB-4602-B442-9CFEFBF97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116B64-C8F4-4507-BE87-73616933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6DD7-7640-4054-B7B6-610790D3C5B7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5C0C4-8DDD-4C9F-AA7D-B6595E5F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43E2A-C3BB-464A-A684-E00007A1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2164A-0528-46FE-AD51-4A081008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83890-750C-4BFA-82F9-BB16B13F6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5E32B9-E60E-4CAC-8044-29547014F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DA4DB1-5BD0-4416-82F1-3FB473DB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60B0-BE60-4651-B42E-8A18AB6BEB29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ECD265-E90B-4FB7-95F0-44FEC565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48148-228F-4A5E-8B9A-243D127E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4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2E91-D264-4A86-871B-49338BE3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E1DCB0-5F6D-44D9-9222-7F2001005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C27CB5-97E2-4B7B-B89E-3DC202E43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533D2A-576C-428D-8381-981894803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B3F2CC-82D3-41C1-AD16-6058D10D8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1C27EF-FC45-4FBA-90C2-C53CD857E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A3F2-4AA0-4C32-A990-5F8DFFB3FAB6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EB5852-3D5C-4D26-AE1A-5C021170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33A0C8-8970-4FBB-9578-85D73544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3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2A6C3-DD4A-419B-8F86-E2A623E6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6B640F-AA0E-4CA1-82AC-A0C79C1B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EF254-524C-4D28-AD20-C06EC8225057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AB6677-FBA6-46AB-82AF-0A664AD1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81ED29-F9AB-4B2C-8EC8-02B7C9CF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6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F82347-011E-4C0B-AD98-901B0C90A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EEC23-C084-47EB-9AAE-28A7A96CCD95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1F7269-8FB6-4ED4-9FF2-5DC7FC40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06617-5B97-4309-BD98-9D365606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1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C75AA-0D21-4688-A3BD-329DD356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75920-4844-477A-9466-0D0ACD6D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FA4552-73B7-406F-932E-FC4542910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A674B7-36AF-4D15-8AA9-8705EF92F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4188-5B6E-4860-9328-53165792AF34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045AE4-5849-4CC5-99AB-0EFFF610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D74658-B533-4538-8486-72686FBE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31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83454-8895-4A78-A835-9AEB5B8A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BDF253-DF0B-4F09-AA64-CE4365569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0E6B21-FA79-4291-9794-69F46C887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4498AB-B448-4D18-A075-ED7D759C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178ED-8615-4AB2-8B23-0E4AE7BF62AF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4CF67E-97F3-44CF-83C6-C2CA17EA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CA14E4-AF59-45CC-A0C3-5F1C9621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9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E71881-EB7F-48C8-8127-7DF05EFFB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4FD7D-3399-48C0-ADAE-6B7AB5131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E2B5C-C18B-4A26-BFE4-89E3A55BD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35BE0-94A2-4DEA-BA18-BFFB7ADD8331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16A21-BE39-4849-B9F9-CE4BA6402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0A02D8-D208-40A5-84BF-062AAFC4E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E6393-0951-4534-936E-CCAA63491E38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8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2BBBE6-2680-4AA6-8700-6BE90B17AADA}"/>
              </a:ext>
            </a:extLst>
          </p:cNvPr>
          <p:cNvSpPr/>
          <p:nvPr/>
        </p:nvSpPr>
        <p:spPr>
          <a:xfrm>
            <a:off x="0" y="1"/>
            <a:ext cx="755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80FC-274C-456C-8235-DD1EE903AC24}"/>
              </a:ext>
            </a:extLst>
          </p:cNvPr>
          <p:cNvSpPr txBox="1"/>
          <p:nvPr/>
        </p:nvSpPr>
        <p:spPr>
          <a:xfrm>
            <a:off x="9239003" y="5006990"/>
            <a:ext cx="27785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팀명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무플리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김혜린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김찬영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</a:p>
          <a:p>
            <a:pPr algn="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2022.5.27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95DB0-8D9C-48F1-B9D0-7F845308A5F4}"/>
              </a:ext>
            </a:extLst>
          </p:cNvPr>
          <p:cNvSpPr txBox="1"/>
          <p:nvPr/>
        </p:nvSpPr>
        <p:spPr>
          <a:xfrm>
            <a:off x="789565" y="2405643"/>
            <a:ext cx="453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나의 작은 영화관 </a:t>
            </a:r>
            <a:endParaRPr lang="ko-KR" altLang="en-US" sz="5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E3A97D-4AA0-4628-83B9-C5667D43FECA}"/>
              </a:ext>
            </a:extLst>
          </p:cNvPr>
          <p:cNvSpPr/>
          <p:nvPr/>
        </p:nvSpPr>
        <p:spPr>
          <a:xfrm>
            <a:off x="11591108" y="6535782"/>
            <a:ext cx="600892" cy="322218"/>
          </a:xfrm>
          <a:prstGeom prst="rect">
            <a:avLst/>
          </a:prstGeom>
          <a:solidFill>
            <a:srgbClr val="EFF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1C37B-B643-45B6-970E-47EC87BA70CA}"/>
              </a:ext>
            </a:extLst>
          </p:cNvPr>
          <p:cNvSpPr txBox="1"/>
          <p:nvPr/>
        </p:nvSpPr>
        <p:spPr>
          <a:xfrm>
            <a:off x="697797" y="3228428"/>
            <a:ext cx="3197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문자열 기반 영화 추천 웹 서비스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5E09B-C799-4F17-BC91-F6EBF51A0B10}"/>
              </a:ext>
            </a:extLst>
          </p:cNvPr>
          <p:cNvSpPr txBox="1"/>
          <p:nvPr/>
        </p:nvSpPr>
        <p:spPr>
          <a:xfrm>
            <a:off x="-3821915" y="3506194"/>
            <a:ext cx="243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및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99E84-A9DF-4788-9EB4-047FC471963D}"/>
              </a:ext>
            </a:extLst>
          </p:cNvPr>
          <p:cNvSpPr txBox="1"/>
          <p:nvPr/>
        </p:nvSpPr>
        <p:spPr>
          <a:xfrm>
            <a:off x="-3821915" y="4044487"/>
            <a:ext cx="2642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 서비스 제안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C13F4-7516-40BC-8916-A5ED0103877B}"/>
              </a:ext>
            </a:extLst>
          </p:cNvPr>
          <p:cNvSpPr txBox="1"/>
          <p:nvPr/>
        </p:nvSpPr>
        <p:spPr>
          <a:xfrm>
            <a:off x="-3821915" y="4582780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 및 </a:t>
            </a:r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 </a:t>
            </a:r>
            <a:endParaRPr lang="ko-KR" altLang="en-US" sz="14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91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371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기술 </a:t>
            </a:r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&amp; 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화면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1BF12-6655-4D9A-A3F1-A2AAD2EF490E}"/>
              </a:ext>
            </a:extLst>
          </p:cNvPr>
          <p:cNvSpPr txBox="1"/>
          <p:nvPr/>
        </p:nvSpPr>
        <p:spPr>
          <a:xfrm>
            <a:off x="697262" y="1029100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데이터 수집 및 </a:t>
            </a:r>
            <a:r>
              <a:rPr lang="ko-KR" altLang="en-US" sz="2000" dirty="0" err="1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전처리</a:t>
            </a:r>
            <a:endParaRPr lang="ko-KR" altLang="en-US" sz="2000" dirty="0">
              <a:solidFill>
                <a:schemeClr val="bg1">
                  <a:alpha val="50000"/>
                </a:schemeClr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9399A-AE69-4FAD-9B69-C11E0FBAEBAB}"/>
              </a:ext>
            </a:extLst>
          </p:cNvPr>
          <p:cNvSpPr/>
          <p:nvPr/>
        </p:nvSpPr>
        <p:spPr>
          <a:xfrm flipV="1">
            <a:off x="4416136" y="1426513"/>
            <a:ext cx="131964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B44AB-C8C5-4916-B3B7-B7AAC7F84C24}"/>
              </a:ext>
            </a:extLst>
          </p:cNvPr>
          <p:cNvSpPr txBox="1"/>
          <p:nvPr/>
        </p:nvSpPr>
        <p:spPr>
          <a:xfrm>
            <a:off x="4272475" y="1029100"/>
            <a:ext cx="2715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02. ERD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설계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89E420-611F-4D74-B2CF-32B175D5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5D2058-4EDF-406E-84CA-45DA68978005}"/>
              </a:ext>
            </a:extLst>
          </p:cNvPr>
          <p:cNvSpPr txBox="1"/>
          <p:nvPr/>
        </p:nvSpPr>
        <p:spPr>
          <a:xfrm>
            <a:off x="6954062" y="1029100"/>
            <a:ext cx="1977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추천 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7391A-9552-450A-A7FD-211EE43ABF45}"/>
              </a:ext>
            </a:extLst>
          </p:cNvPr>
          <p:cNvSpPr txBox="1"/>
          <p:nvPr/>
        </p:nvSpPr>
        <p:spPr>
          <a:xfrm>
            <a:off x="10075497" y="1029100"/>
            <a:ext cx="1679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검색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9901CA-4969-B2DE-E3FB-2CDF3CF09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80" y="1517081"/>
            <a:ext cx="8495239" cy="534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371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기술 </a:t>
            </a:r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&amp; 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화면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1BF12-6655-4D9A-A3F1-A2AAD2EF490E}"/>
              </a:ext>
            </a:extLst>
          </p:cNvPr>
          <p:cNvSpPr txBox="1"/>
          <p:nvPr/>
        </p:nvSpPr>
        <p:spPr>
          <a:xfrm>
            <a:off x="697262" y="1029100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데이터 수집 및 </a:t>
            </a:r>
            <a:r>
              <a:rPr lang="ko-KR" altLang="en-US" sz="2000" dirty="0" err="1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전처리</a:t>
            </a:r>
            <a:endParaRPr lang="ko-KR" altLang="en-US" sz="2000" dirty="0">
              <a:solidFill>
                <a:schemeClr val="bg1">
                  <a:alpha val="50000"/>
                </a:schemeClr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9399A-AE69-4FAD-9B69-C11E0FBAEBAB}"/>
              </a:ext>
            </a:extLst>
          </p:cNvPr>
          <p:cNvSpPr/>
          <p:nvPr/>
        </p:nvSpPr>
        <p:spPr>
          <a:xfrm flipV="1">
            <a:off x="7345947" y="1426513"/>
            <a:ext cx="131964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B44AB-C8C5-4916-B3B7-B7AAC7F84C24}"/>
              </a:ext>
            </a:extLst>
          </p:cNvPr>
          <p:cNvSpPr txBox="1"/>
          <p:nvPr/>
        </p:nvSpPr>
        <p:spPr>
          <a:xfrm>
            <a:off x="4272475" y="1029100"/>
            <a:ext cx="2715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ERD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설계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89E420-611F-4D74-B2CF-32B175D5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5D2058-4EDF-406E-84CA-45DA68978005}"/>
              </a:ext>
            </a:extLst>
          </p:cNvPr>
          <p:cNvSpPr txBox="1"/>
          <p:nvPr/>
        </p:nvSpPr>
        <p:spPr>
          <a:xfrm>
            <a:off x="6954062" y="1029100"/>
            <a:ext cx="1977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03.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추천 알고리즘</a:t>
            </a:r>
          </a:p>
          <a:p>
            <a:endParaRPr lang="ko-KR" altLang="en-US" sz="2000" dirty="0">
              <a:solidFill>
                <a:schemeClr val="bg1">
                  <a:alpha val="50000"/>
                </a:schemeClr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7391A-9552-450A-A7FD-211EE43ABF45}"/>
              </a:ext>
            </a:extLst>
          </p:cNvPr>
          <p:cNvSpPr txBox="1"/>
          <p:nvPr/>
        </p:nvSpPr>
        <p:spPr>
          <a:xfrm>
            <a:off x="10075497" y="1029100"/>
            <a:ext cx="1679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검색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85CB34-9DE0-AB98-ECB9-52323F09E146}"/>
              </a:ext>
            </a:extLst>
          </p:cNvPr>
          <p:cNvSpPr/>
          <p:nvPr/>
        </p:nvSpPr>
        <p:spPr>
          <a:xfrm>
            <a:off x="250667" y="2594774"/>
            <a:ext cx="3162403" cy="29037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lester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burnham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a depress suburban father in a mid-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lif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crisis,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decid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to turn hi hectic life around after develop an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infatu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with hi daughter' attract friend. drama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kevinspacey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annetteben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thorabirch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wesbentley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menasuvari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sammend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american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beauti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1ADCAC-DDB7-FFFD-5448-A487B5BE82B9}"/>
              </a:ext>
            </a:extLst>
          </p:cNvPr>
          <p:cNvSpPr/>
          <p:nvPr/>
        </p:nvSpPr>
        <p:spPr>
          <a:xfrm>
            <a:off x="4272475" y="2594773"/>
            <a:ext cx="3162403" cy="29037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0.0, 0.11669199319831565, 0.09592022754223367, 0.02062842492517587, 0.04045566970313674, 0.029172998299578912, 0.16308201826336055, 0.0, 0.0, 0.0, 0.04397994971335425, 0.02917299829957891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…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098A057-E382-AF2B-01D5-E3E56955D52C}"/>
              </a:ext>
            </a:extLst>
          </p:cNvPr>
          <p:cNvSpPr/>
          <p:nvPr/>
        </p:nvSpPr>
        <p:spPr>
          <a:xfrm>
            <a:off x="3611870" y="3769583"/>
            <a:ext cx="461805" cy="257183"/>
          </a:xfrm>
          <a:prstGeom prst="rightArrow">
            <a:avLst/>
          </a:prstGeom>
          <a:solidFill>
            <a:srgbClr val="9BC57E"/>
          </a:solidFill>
          <a:ln>
            <a:solidFill>
              <a:srgbClr val="9BC5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19892-CDE2-D3BB-4D64-147626992319}"/>
              </a:ext>
            </a:extLst>
          </p:cNvPr>
          <p:cNvSpPr txBox="1"/>
          <p:nvPr/>
        </p:nvSpPr>
        <p:spPr>
          <a:xfrm>
            <a:off x="697262" y="5628845"/>
            <a:ext cx="2570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43916"/>
                </a:solidFill>
                <a:latin typeface="비트로 프라이드 TTF" pitchFamily="2" charset="-127"/>
                <a:ea typeface="비트로 프라이드 TTF" pitchFamily="2" charset="-127"/>
              </a:rPr>
              <a:t> 영화 의 키워드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CC5BCB-ADE8-A362-B46D-107A4E4BCBA1}"/>
              </a:ext>
            </a:extLst>
          </p:cNvPr>
          <p:cNvSpPr txBox="1"/>
          <p:nvPr/>
        </p:nvSpPr>
        <p:spPr>
          <a:xfrm>
            <a:off x="5373900" y="5628845"/>
            <a:ext cx="95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rgbClr val="643916"/>
                </a:solidFill>
                <a:latin typeface="비트로 프라이드 TTF" pitchFamily="2" charset="-127"/>
                <a:ea typeface="비트로 프라이드 TTF" pitchFamily="2" charset="-127"/>
              </a:rPr>
              <a:t>TF -IDF</a:t>
            </a:r>
            <a:endParaRPr lang="ko-KR" altLang="en-US" sz="2000" b="1" spc="-150" dirty="0">
              <a:solidFill>
                <a:srgbClr val="643916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C14425-F747-69C8-789C-5ACDD5D1A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594773"/>
            <a:ext cx="2924625" cy="290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B6A3AD-AA80-0EF3-A497-28845B67C4E7}"/>
              </a:ext>
            </a:extLst>
          </p:cNvPr>
          <p:cNvSpPr txBox="1"/>
          <p:nvPr/>
        </p:nvSpPr>
        <p:spPr>
          <a:xfrm>
            <a:off x="9273821" y="5628845"/>
            <a:ext cx="1626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rgbClr val="643916"/>
                </a:solidFill>
                <a:latin typeface="비트로 프라이드 TTF" pitchFamily="2" charset="-127"/>
                <a:ea typeface="비트로 프라이드 TTF" pitchFamily="2" charset="-127"/>
              </a:rPr>
              <a:t>코사인  유사도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51B6C52-9D02-E449-4450-91A53D970119}"/>
              </a:ext>
            </a:extLst>
          </p:cNvPr>
          <p:cNvSpPr/>
          <p:nvPr/>
        </p:nvSpPr>
        <p:spPr>
          <a:xfrm>
            <a:off x="7711721" y="3763794"/>
            <a:ext cx="461805" cy="257183"/>
          </a:xfrm>
          <a:prstGeom prst="rightArrow">
            <a:avLst/>
          </a:prstGeom>
          <a:solidFill>
            <a:srgbClr val="9BC57E"/>
          </a:solidFill>
          <a:ln>
            <a:solidFill>
              <a:srgbClr val="9BC5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25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371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기술 </a:t>
            </a:r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&amp; 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화면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1BF12-6655-4D9A-A3F1-A2AAD2EF490E}"/>
              </a:ext>
            </a:extLst>
          </p:cNvPr>
          <p:cNvSpPr txBox="1"/>
          <p:nvPr/>
        </p:nvSpPr>
        <p:spPr>
          <a:xfrm>
            <a:off x="697262" y="1029100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데이터 수집 및 </a:t>
            </a:r>
            <a:r>
              <a:rPr lang="ko-KR" altLang="en-US" sz="2000" dirty="0" err="1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전처리</a:t>
            </a:r>
            <a:endParaRPr lang="ko-KR" altLang="en-US" sz="2000" dirty="0">
              <a:solidFill>
                <a:schemeClr val="bg1">
                  <a:alpha val="50000"/>
                </a:schemeClr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9399A-AE69-4FAD-9B69-C11E0FBAEBAB}"/>
              </a:ext>
            </a:extLst>
          </p:cNvPr>
          <p:cNvSpPr/>
          <p:nvPr/>
        </p:nvSpPr>
        <p:spPr>
          <a:xfrm flipV="1">
            <a:off x="10276186" y="1426513"/>
            <a:ext cx="131964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B44AB-C8C5-4916-B3B7-B7AAC7F84C24}"/>
              </a:ext>
            </a:extLst>
          </p:cNvPr>
          <p:cNvSpPr txBox="1"/>
          <p:nvPr/>
        </p:nvSpPr>
        <p:spPr>
          <a:xfrm>
            <a:off x="4272475" y="1029100"/>
            <a:ext cx="2715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ERD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5D2058-4EDF-406E-84CA-45DA68978005}"/>
              </a:ext>
            </a:extLst>
          </p:cNvPr>
          <p:cNvSpPr txBox="1"/>
          <p:nvPr/>
        </p:nvSpPr>
        <p:spPr>
          <a:xfrm>
            <a:off x="6954062" y="1029100"/>
            <a:ext cx="1977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추천 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7391A-9552-450A-A7FD-211EE43ABF45}"/>
              </a:ext>
            </a:extLst>
          </p:cNvPr>
          <p:cNvSpPr txBox="1"/>
          <p:nvPr/>
        </p:nvSpPr>
        <p:spPr>
          <a:xfrm>
            <a:off x="10075496" y="1029100"/>
            <a:ext cx="1977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검색 기능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94B7D2-7216-C6A4-EA08-3F13C7D14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1" y="1814453"/>
            <a:ext cx="5053952" cy="128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42C4234-8D18-3513-311B-698903CC23D8}"/>
              </a:ext>
            </a:extLst>
          </p:cNvPr>
          <p:cNvSpPr/>
          <p:nvPr/>
        </p:nvSpPr>
        <p:spPr>
          <a:xfrm rot="5400000">
            <a:off x="2387930" y="3506442"/>
            <a:ext cx="649851" cy="313035"/>
          </a:xfrm>
          <a:prstGeom prst="rightArrow">
            <a:avLst/>
          </a:prstGeom>
          <a:solidFill>
            <a:srgbClr val="9BC57E"/>
          </a:solidFill>
          <a:ln>
            <a:solidFill>
              <a:srgbClr val="9BC5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E6E70-50CE-FC51-7D9F-1E2CACB226F6}"/>
              </a:ext>
            </a:extLst>
          </p:cNvPr>
          <p:cNvSpPr txBox="1"/>
          <p:nvPr/>
        </p:nvSpPr>
        <p:spPr>
          <a:xfrm>
            <a:off x="5995868" y="1814453"/>
            <a:ext cx="60567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문자열 유사도 알고리즘</a:t>
            </a:r>
            <a:endParaRPr lang="en-US" altLang="ko-KR" sz="2400" b="1" spc="-15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비트로 프라이드 TTF" pitchFamily="2" charset="-127"/>
              <a:ea typeface="비트로 프라이드 TTF" pitchFamily="2" charset="-127"/>
            </a:endParaRPr>
          </a:p>
          <a:p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en-US" altLang="ko-KR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N-gram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:</a:t>
            </a:r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  </a:t>
            </a:r>
            <a:r>
              <a:rPr lang="en-US" altLang="ko-KR" sz="200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n</a:t>
            </a:r>
            <a:r>
              <a:rPr lang="ko-KR" altLang="en-US" sz="200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개로 단어를 쪼개서 이웃한 단어의 출현 횟수를 통계적으로 표현해 텍스트의 유사도를 계산하는 방법</a:t>
            </a:r>
            <a:endParaRPr lang="en-US" altLang="ko-KR" sz="2000" i="0" dirty="0">
              <a:effectLst/>
              <a:latin typeface="비트로 프라이드 TTF" pitchFamily="2" charset="-127"/>
              <a:ea typeface="비트로 프라이드 TTF" pitchFamily="2" charset="-127"/>
            </a:endParaRPr>
          </a:p>
          <a:p>
            <a:endParaRPr lang="ko-KR" altLang="en-US" sz="2000" i="0" dirty="0">
              <a:effectLst/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편집거리</a:t>
            </a:r>
            <a:r>
              <a:rPr lang="en-US" altLang="ko-KR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ko-KR" altLang="en-US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자로</a:t>
            </a:r>
            <a:r>
              <a:rPr lang="en-US" altLang="ko-KR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)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: </a:t>
            </a:r>
            <a:r>
              <a:rPr lang="ko-KR" altLang="en-US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두 문자열이 같아지려면</a:t>
            </a:r>
            <a:r>
              <a:rPr lang="en-US" altLang="ko-KR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몇번의 문자조작이 필요한지 구하는 것</a:t>
            </a:r>
            <a:r>
              <a:rPr lang="en-US" altLang="ko-KR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ko-KR" altLang="en-US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삽입</a:t>
            </a:r>
            <a:r>
              <a:rPr lang="en-US" altLang="ko-KR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수정</a:t>
            </a:r>
            <a:r>
              <a:rPr lang="en-US" altLang="ko-KR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삭제</a:t>
            </a:r>
            <a:r>
              <a:rPr lang="en-US" altLang="ko-KR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치환</a:t>
            </a:r>
            <a:r>
              <a:rPr lang="en-US" altLang="ko-KR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)</a:t>
            </a:r>
          </a:p>
          <a:p>
            <a:endParaRPr lang="ko-KR" altLang="en-US" sz="2000" b="0" i="0" dirty="0">
              <a:effectLst/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en-US" altLang="ko-KR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LCS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: </a:t>
            </a:r>
            <a:r>
              <a:rPr lang="ko-KR" altLang="en-US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공통으로 들어있는 </a:t>
            </a:r>
            <a:r>
              <a:rPr lang="ko-KR" altLang="en-US" sz="2000" b="0" i="0" dirty="0" err="1">
                <a:effectLst/>
                <a:latin typeface="비트로 프라이드 TTF" pitchFamily="2" charset="-127"/>
                <a:ea typeface="비트로 프라이드 TTF" pitchFamily="2" charset="-127"/>
              </a:rPr>
              <a:t>부분열</a:t>
            </a:r>
            <a:r>
              <a:rPr lang="ko-KR" altLang="en-US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 중 가장 긴 열의 길이를 찾는 방법</a:t>
            </a:r>
            <a:endParaRPr lang="en-US" altLang="ko-KR" sz="2000" b="0" i="0" dirty="0">
              <a:effectLst/>
              <a:latin typeface="비트로 프라이드 TTF" pitchFamily="2" charset="-127"/>
              <a:ea typeface="비트로 프라이드 TTF" pitchFamily="2" charset="-127"/>
            </a:endParaRPr>
          </a:p>
          <a:p>
            <a:endParaRPr lang="en-US" altLang="ko-KR" sz="2000" b="0" i="0" dirty="0">
              <a:effectLst/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en-US" altLang="ko-KR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Ratcliff-</a:t>
            </a:r>
            <a:r>
              <a:rPr lang="en-US" altLang="ko-KR" sz="2000" b="1" spc="-1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Obershelp</a:t>
            </a:r>
            <a:r>
              <a:rPr lang="en-US" altLang="ko-KR" sz="2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 : </a:t>
            </a:r>
            <a:r>
              <a:rPr lang="ko-KR" altLang="en-US" sz="2000" b="0" i="0" dirty="0">
                <a:effectLst/>
                <a:latin typeface="비트로 프라이드 TTF" pitchFamily="2" charset="-127"/>
                <a:ea typeface="비트로 프라이드 TTF" pitchFamily="2" charset="-127"/>
              </a:rPr>
              <a:t>두 문자열의 공통부분 중 가장 긴 부분을 제외한 후 그 다음 공통부분을 찾고 제외를 반복 후 계산</a:t>
            </a:r>
          </a:p>
          <a:p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5250D64-9D9B-7ABD-B4E1-D8E8D89B11BB}"/>
              </a:ext>
            </a:extLst>
          </p:cNvPr>
          <p:cNvSpPr/>
          <p:nvPr/>
        </p:nvSpPr>
        <p:spPr>
          <a:xfrm>
            <a:off x="6016649" y="3356263"/>
            <a:ext cx="5988610" cy="80253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5E8419-B195-D1DE-638C-400429568AFA}"/>
              </a:ext>
            </a:extLst>
          </p:cNvPr>
          <p:cNvSpPr txBox="1"/>
          <p:nvPr/>
        </p:nvSpPr>
        <p:spPr>
          <a:xfrm>
            <a:off x="349321" y="4221838"/>
            <a:ext cx="50539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경험을 위한 검색 기능의 필요성</a:t>
            </a:r>
            <a:endParaRPr lang="en-US" altLang="ko-KR" sz="160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쿼리문으로는 한계 존재 </a:t>
            </a:r>
            <a:r>
              <a:rPr lang="en-US" altLang="ko-KR" sz="16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</a:t>
            </a:r>
            <a:r>
              <a:rPr lang="ko-KR" altLang="en-US" sz="16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해포리터</a:t>
            </a:r>
            <a:r>
              <a:rPr lang="ko-KR" altLang="en-US" sz="16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not</a:t>
            </a:r>
            <a:r>
              <a:rPr lang="ko-KR" altLang="en-US" sz="16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</a:t>
            </a:r>
            <a:r>
              <a:rPr lang="ko-KR" altLang="en-US" sz="16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해리포터</a:t>
            </a:r>
            <a:r>
              <a:rPr lang="en-US" altLang="ko-KR" sz="16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문자열 유사도 알고리즘의 필요성</a:t>
            </a:r>
            <a:endParaRPr lang="en-US" altLang="ko-KR" sz="160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유사도 비교 모델 별로 성능과 속도의 차이가 존재</a:t>
            </a:r>
            <a:endParaRPr lang="en-US" altLang="ko-KR" sz="160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spc="-1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3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F49E-822F-41C3-9C84-480E2AB9D6B8}"/>
              </a:ext>
            </a:extLst>
          </p:cNvPr>
          <p:cNvSpPr txBox="1"/>
          <p:nvPr/>
        </p:nvSpPr>
        <p:spPr>
          <a:xfrm>
            <a:off x="2852254" y="3013501"/>
            <a:ext cx="64874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시연 영상</a:t>
            </a:r>
            <a:r>
              <a:rPr lang="en-US" altLang="ko-KR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!</a:t>
            </a:r>
            <a:endParaRPr lang="ko-KR" altLang="en-US" sz="45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28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84087DA0-5DBB-4BCD-8D0C-118EF3AE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182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5E5B6DBB-F77F-475A-8DBA-7C45E50B573B}"/>
              </a:ext>
            </a:extLst>
          </p:cNvPr>
          <p:cNvSpPr txBox="1">
            <a:spLocks/>
          </p:cNvSpPr>
          <p:nvPr/>
        </p:nvSpPr>
        <p:spPr>
          <a:xfrm>
            <a:off x="9058182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1E6393-0951-4534-936E-CCAA63491E3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FA7F71-9148-41A9-B809-E2A20FF9EB14}"/>
              </a:ext>
            </a:extLst>
          </p:cNvPr>
          <p:cNvSpPr txBox="1"/>
          <p:nvPr/>
        </p:nvSpPr>
        <p:spPr>
          <a:xfrm>
            <a:off x="349321" y="184934"/>
            <a:ext cx="4054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4.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프로젝트 향후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F1B0FD-1A63-415C-BE3A-5DE0A11AA6CC}"/>
              </a:ext>
            </a:extLst>
          </p:cNvPr>
          <p:cNvSpPr/>
          <p:nvPr/>
        </p:nvSpPr>
        <p:spPr>
          <a:xfrm>
            <a:off x="629175" y="1901935"/>
            <a:ext cx="10723440" cy="4155966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26C815-A56E-401B-BDD5-CE5620304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06" y="3876078"/>
            <a:ext cx="2046070" cy="2046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C99F2C-D43B-4920-916C-A64F6D359BA6}"/>
              </a:ext>
            </a:extLst>
          </p:cNvPr>
          <p:cNvSpPr txBox="1"/>
          <p:nvPr/>
        </p:nvSpPr>
        <p:spPr>
          <a:xfrm>
            <a:off x="1113914" y="2493485"/>
            <a:ext cx="9403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1. </a:t>
            </a:r>
            <a:r>
              <a:rPr lang="ko-KR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더 많은 영화 데이터를 바탕으로 추천 알고리즘의 성능과</a:t>
            </a:r>
            <a:r>
              <a:rPr lang="en-US" altLang="ko-K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속도를 향상 </a:t>
            </a:r>
            <a:r>
              <a:rPr lang="en-US" altLang="ko-K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A20C7D-E47C-4CF5-B60E-9689715600AE}"/>
              </a:ext>
            </a:extLst>
          </p:cNvPr>
          <p:cNvSpPr txBox="1"/>
          <p:nvPr/>
        </p:nvSpPr>
        <p:spPr>
          <a:xfrm>
            <a:off x="1113914" y="3312101"/>
            <a:ext cx="5163593" cy="785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2. </a:t>
            </a:r>
            <a:r>
              <a:rPr lang="ko-KR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사용자 친화적으로 </a:t>
            </a:r>
            <a:r>
              <a:rPr lang="en-US" altLang="ko-K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UI, UX </a:t>
            </a:r>
            <a:r>
              <a:rPr lang="ko-KR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개선하기</a:t>
            </a:r>
            <a:r>
              <a:rPr lang="en-US" altLang="ko-K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!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C3C47-6814-4562-AD4B-E36CF4FA267F}"/>
              </a:ext>
            </a:extLst>
          </p:cNvPr>
          <p:cNvSpPr txBox="1"/>
          <p:nvPr/>
        </p:nvSpPr>
        <p:spPr>
          <a:xfrm>
            <a:off x="1119687" y="4506281"/>
            <a:ext cx="3809056" cy="785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3. </a:t>
            </a:r>
            <a:r>
              <a:rPr lang="ko-KR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위 과정 진행 후 배포하기</a:t>
            </a:r>
            <a:r>
              <a:rPr lang="en-US" altLang="ko-K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!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비트로 프라이드 TTF" pitchFamily="2" charset="-127"/>
              <a:ea typeface="비트로 프라이드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26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9420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4370434" y="193323"/>
            <a:ext cx="326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팀 소개 </a:t>
            </a:r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( R &amp; R )</a:t>
            </a:r>
            <a:endParaRPr lang="ko-KR" altLang="en-US" sz="3600" b="1" dirty="0">
              <a:solidFill>
                <a:schemeClr val="bg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C99914-02D6-4B84-AB07-BF18930F2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31" y="1076456"/>
            <a:ext cx="2381005" cy="23810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CB808F-0AAE-45C9-86E7-1BB0976A1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6" y="3878726"/>
            <a:ext cx="2477624" cy="2477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454929-B520-4FBF-9DC8-C24D091A6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70" y="6931532"/>
            <a:ext cx="864491" cy="864491"/>
          </a:xfrm>
          <a:prstGeom prst="rect">
            <a:avLst/>
          </a:prstGeom>
        </p:spPr>
      </p:pic>
      <p:sp>
        <p:nvSpPr>
          <p:cNvPr id="18" name="TextBox 41">
            <a:extLst>
              <a:ext uri="{FF2B5EF4-FFF2-40B4-BE49-F238E27FC236}">
                <a16:creationId xmlns:a16="http://schemas.microsoft.com/office/drawing/2014/main" id="{213DFE4C-52EA-4169-831C-2AF0A450DDFF}"/>
              </a:ext>
            </a:extLst>
          </p:cNvPr>
          <p:cNvSpPr txBox="1"/>
          <p:nvPr/>
        </p:nvSpPr>
        <p:spPr>
          <a:xfrm>
            <a:off x="3155562" y="1574830"/>
            <a:ext cx="7287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 혜 린</a:t>
            </a:r>
            <a:r>
              <a:rPr lang="en-US" altLang="ko-KR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PM )</a:t>
            </a:r>
          </a:p>
          <a:p>
            <a:endParaRPr lang="en-US" altLang="ko-KR" sz="24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설계서 제작 및 컴포넌트 설계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Ost,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명대사 데이터 수집 및 정제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Front-End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및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UI, UX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41">
            <a:extLst>
              <a:ext uri="{FF2B5EF4-FFF2-40B4-BE49-F238E27FC236}">
                <a16:creationId xmlns:a16="http://schemas.microsoft.com/office/drawing/2014/main" id="{699F55F9-C5BE-4CFC-ABA7-BFC0E38A0968}"/>
              </a:ext>
            </a:extLst>
          </p:cNvPr>
          <p:cNvSpPr txBox="1"/>
          <p:nvPr/>
        </p:nvSpPr>
        <p:spPr>
          <a:xfrm>
            <a:off x="3155562" y="4411400"/>
            <a:ext cx="39409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 찬 영 </a:t>
            </a:r>
            <a:r>
              <a:rPr lang="en-US" altLang="ko-KR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인턴</a:t>
            </a:r>
            <a:r>
              <a:rPr lang="en-US" altLang="ko-KR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endParaRPr lang="en-US" altLang="ko-KR" sz="8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데이터 수집 및 정제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알고리즘 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DB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및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Back-End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CF2EB3-0B5B-4327-8ED0-B328DA73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74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326F3-D3C6-4202-BE2B-55BB5F530C57}"/>
              </a:ext>
            </a:extLst>
          </p:cNvPr>
          <p:cNvSpPr txBox="1"/>
          <p:nvPr/>
        </p:nvSpPr>
        <p:spPr>
          <a:xfrm>
            <a:off x="4137230" y="2967335"/>
            <a:ext cx="391754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THANK YOU</a:t>
            </a:r>
            <a:endParaRPr kumimoji="0" lang="ko-KR" altLang="en-US" sz="5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ADC1E2-A21D-4F50-8C5D-A6723A4BD70D}"/>
              </a:ext>
            </a:extLst>
          </p:cNvPr>
          <p:cNvCxnSpPr>
            <a:cxnSpLocks/>
          </p:cNvCxnSpPr>
          <p:nvPr/>
        </p:nvCxnSpPr>
        <p:spPr>
          <a:xfrm>
            <a:off x="-382857" y="2934050"/>
            <a:ext cx="240244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7AF804-282F-4E8C-B0F6-338BAFD5FC03}"/>
              </a:ext>
            </a:extLst>
          </p:cNvPr>
          <p:cNvCxnSpPr>
            <a:cxnSpLocks/>
          </p:cNvCxnSpPr>
          <p:nvPr/>
        </p:nvCxnSpPr>
        <p:spPr>
          <a:xfrm>
            <a:off x="12326223" y="3923951"/>
            <a:ext cx="240244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6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326F3-D3C6-4202-BE2B-55BB5F530C57}"/>
              </a:ext>
            </a:extLst>
          </p:cNvPr>
          <p:cNvSpPr txBox="1"/>
          <p:nvPr/>
        </p:nvSpPr>
        <p:spPr>
          <a:xfrm>
            <a:off x="4233088" y="2967335"/>
            <a:ext cx="372582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6281D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QUESTION</a:t>
            </a:r>
            <a:endParaRPr kumimoji="0" lang="ko-KR" altLang="en-US" sz="5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6281D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B51CC0-D579-435A-A06A-002853A53102}"/>
              </a:ext>
            </a:extLst>
          </p:cNvPr>
          <p:cNvCxnSpPr>
            <a:cxnSpLocks/>
          </p:cNvCxnSpPr>
          <p:nvPr/>
        </p:nvCxnSpPr>
        <p:spPr>
          <a:xfrm>
            <a:off x="4363734" y="2934050"/>
            <a:ext cx="3464532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D974F7-F41B-43A6-A99E-EFFED0ED6883}"/>
              </a:ext>
            </a:extLst>
          </p:cNvPr>
          <p:cNvCxnSpPr>
            <a:cxnSpLocks/>
          </p:cNvCxnSpPr>
          <p:nvPr/>
        </p:nvCxnSpPr>
        <p:spPr>
          <a:xfrm>
            <a:off x="4363734" y="3923951"/>
            <a:ext cx="3464532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8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55881-FB50-4AD6-BB0B-21FD61721CB3}"/>
              </a:ext>
            </a:extLst>
          </p:cNvPr>
          <p:cNvSpPr txBox="1"/>
          <p:nvPr/>
        </p:nvSpPr>
        <p:spPr>
          <a:xfrm>
            <a:off x="5311972" y="1578984"/>
            <a:ext cx="1568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F49E-822F-41C3-9C84-480E2AB9D6B8}"/>
              </a:ext>
            </a:extLst>
          </p:cNvPr>
          <p:cNvSpPr txBox="1"/>
          <p:nvPr/>
        </p:nvSpPr>
        <p:spPr>
          <a:xfrm>
            <a:off x="4578060" y="3086801"/>
            <a:ext cx="229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32C75-7B20-4047-AFB4-46CE4F911A7D}"/>
              </a:ext>
            </a:extLst>
          </p:cNvPr>
          <p:cNvSpPr txBox="1"/>
          <p:nvPr/>
        </p:nvSpPr>
        <p:spPr>
          <a:xfrm>
            <a:off x="4109038" y="3625094"/>
            <a:ext cx="3373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en-US" altLang="ko-KR" sz="1400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MoviePlayList</a:t>
            </a:r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E4DAF-5CA3-4076-849F-244A645F9975}"/>
              </a:ext>
            </a:extLst>
          </p:cNvPr>
          <p:cNvSpPr txBox="1"/>
          <p:nvPr/>
        </p:nvSpPr>
        <p:spPr>
          <a:xfrm>
            <a:off x="4499366" y="4163387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 </a:t>
            </a:r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2B746-55B6-48D1-85C9-69531C57B4A2}"/>
              </a:ext>
            </a:extLst>
          </p:cNvPr>
          <p:cNvSpPr txBox="1"/>
          <p:nvPr/>
        </p:nvSpPr>
        <p:spPr>
          <a:xfrm>
            <a:off x="4606768" y="4701680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R&amp;R / Q&amp;A </a:t>
            </a:r>
            <a:endParaRPr lang="ko-KR" altLang="en-US" sz="14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25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EBB981B-8A59-40B4-95D5-4A329A34B88E}"/>
              </a:ext>
            </a:extLst>
          </p:cNvPr>
          <p:cNvSpPr txBox="1"/>
          <p:nvPr/>
        </p:nvSpPr>
        <p:spPr>
          <a:xfrm>
            <a:off x="349321" y="1704153"/>
            <a:ext cx="923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① 영화 추천과 더불어 사용자 들의 영화 관련을 다양하게 하는 요소들이 있을까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?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81762-10B0-4B8F-8BFB-3F5DC4BE2BE0}"/>
              </a:ext>
            </a:extLst>
          </p:cNvPr>
          <p:cNvSpPr txBox="1"/>
          <p:nvPr/>
        </p:nvSpPr>
        <p:spPr>
          <a:xfrm>
            <a:off x="2405330" y="1029100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12588D-B2C7-45DB-A97A-3699192CC344}"/>
              </a:ext>
            </a:extLst>
          </p:cNvPr>
          <p:cNvSpPr/>
          <p:nvPr/>
        </p:nvSpPr>
        <p:spPr>
          <a:xfrm>
            <a:off x="2437339" y="1439999"/>
            <a:ext cx="138536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03A19-5C92-427A-9D7E-A250CD822977}"/>
              </a:ext>
            </a:extLst>
          </p:cNvPr>
          <p:cNvSpPr txBox="1"/>
          <p:nvPr/>
        </p:nvSpPr>
        <p:spPr>
          <a:xfrm>
            <a:off x="7585578" y="1029100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프로젝트 목표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22531C-AE5D-4819-AA60-E94DDB0E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E7EED-503F-4689-9EF8-B993BD3B861A}"/>
              </a:ext>
            </a:extLst>
          </p:cNvPr>
          <p:cNvSpPr txBox="1"/>
          <p:nvPr/>
        </p:nvSpPr>
        <p:spPr>
          <a:xfrm>
            <a:off x="349321" y="184934"/>
            <a:ext cx="3046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프로젝트 개요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977A4-2C24-43B4-8B74-BFA7DC840BA5}"/>
              </a:ext>
            </a:extLst>
          </p:cNvPr>
          <p:cNvSpPr txBox="1"/>
          <p:nvPr/>
        </p:nvSpPr>
        <p:spPr>
          <a:xfrm>
            <a:off x="1663920" y="5480736"/>
            <a:ext cx="6823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영화 검색 및 추천 서비스를 기반으로 </a:t>
            </a:r>
            <a:endParaRPr lang="en-US" altLang="ko-KR" sz="32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r>
              <a:rPr lang="ko-KR" altLang="en-US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사용자에게 종합적인 영화  관련 경험 제공</a:t>
            </a:r>
            <a:r>
              <a:rPr lang="en-US" altLang="ko-KR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!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93C1ACA-9F21-FBB6-00CD-5A875C63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26" y="2342841"/>
            <a:ext cx="2906129" cy="242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4B1C30F-7302-774F-1E0C-48E3C9206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507" y="2097785"/>
            <a:ext cx="3493015" cy="291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8ECE9CB-798C-6A70-7205-3DE4D1C5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573" y="2165818"/>
            <a:ext cx="8212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84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81762-10B0-4B8F-8BFB-3F5DC4BE2BE0}"/>
              </a:ext>
            </a:extLst>
          </p:cNvPr>
          <p:cNvSpPr txBox="1"/>
          <p:nvPr/>
        </p:nvSpPr>
        <p:spPr>
          <a:xfrm>
            <a:off x="2405330" y="1029100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프로젝트 목표</a:t>
            </a:r>
            <a:endParaRPr lang="ko-KR" altLang="en-US" sz="2000" dirty="0">
              <a:solidFill>
                <a:schemeClr val="bg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12588D-B2C7-45DB-A97A-3699192CC344}"/>
              </a:ext>
            </a:extLst>
          </p:cNvPr>
          <p:cNvSpPr/>
          <p:nvPr/>
        </p:nvSpPr>
        <p:spPr>
          <a:xfrm>
            <a:off x="7934132" y="1439999"/>
            <a:ext cx="138536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03A19-5C92-427A-9D7E-A250CD822977}"/>
              </a:ext>
            </a:extLst>
          </p:cNvPr>
          <p:cNvSpPr txBox="1"/>
          <p:nvPr/>
        </p:nvSpPr>
        <p:spPr>
          <a:xfrm>
            <a:off x="7585578" y="1029100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프로젝트 목표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22531C-AE5D-4819-AA60-E94DDB0E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E7EED-503F-4689-9EF8-B993BD3B861A}"/>
              </a:ext>
            </a:extLst>
          </p:cNvPr>
          <p:cNvSpPr txBox="1"/>
          <p:nvPr/>
        </p:nvSpPr>
        <p:spPr>
          <a:xfrm>
            <a:off x="349321" y="184934"/>
            <a:ext cx="3046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프로젝트 개요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977A4-2C24-43B4-8B74-BFA7DC840BA5}"/>
              </a:ext>
            </a:extLst>
          </p:cNvPr>
          <p:cNvSpPr txBox="1"/>
          <p:nvPr/>
        </p:nvSpPr>
        <p:spPr>
          <a:xfrm>
            <a:off x="-418745" y="3097191"/>
            <a:ext cx="12610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영화 검색 및 추천 서비스를 기반으로 </a:t>
            </a:r>
            <a:endParaRPr lang="en-US" altLang="ko-KR" sz="32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r>
              <a:rPr lang="ko-KR" altLang="en-US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사용자에게 종합적인 영화  관련 경험 제공</a:t>
            </a:r>
            <a:r>
              <a:rPr lang="en-US" altLang="ko-KR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!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A525A3-9DDA-E798-9741-D250B3150E19}"/>
              </a:ext>
            </a:extLst>
          </p:cNvPr>
          <p:cNvSpPr/>
          <p:nvPr/>
        </p:nvSpPr>
        <p:spPr>
          <a:xfrm>
            <a:off x="629174" y="1901934"/>
            <a:ext cx="10880521" cy="4306691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560C026-0468-2CD6-FEE6-5A59121D3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670" y="4588625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0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무플리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1BF12-6655-4D9A-A3F1-A2AAD2EF490E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개발 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9399A-AE69-4FAD-9B69-C11E0FBAEBAB}"/>
              </a:ext>
            </a:extLst>
          </p:cNvPr>
          <p:cNvSpPr/>
          <p:nvPr/>
        </p:nvSpPr>
        <p:spPr>
          <a:xfrm>
            <a:off x="1138784" y="1439999"/>
            <a:ext cx="1456023" cy="539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0D9B5-5B31-4E21-9FF5-209C16F5DC84}"/>
              </a:ext>
            </a:extLst>
          </p:cNvPr>
          <p:cNvSpPr txBox="1"/>
          <p:nvPr/>
        </p:nvSpPr>
        <p:spPr>
          <a:xfrm>
            <a:off x="6617929" y="100778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시스템 구성도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3C292E-EFD8-448D-A436-1D496939BBB3}"/>
              </a:ext>
            </a:extLst>
          </p:cNvPr>
          <p:cNvSpPr txBox="1"/>
          <p:nvPr/>
        </p:nvSpPr>
        <p:spPr>
          <a:xfrm>
            <a:off x="9538407" y="1007785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최종 결과물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5618C8-AA62-436F-BF35-81EE6E52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B42DB1-5581-4FF5-8761-FC68BB331222}"/>
              </a:ext>
            </a:extLst>
          </p:cNvPr>
          <p:cNvSpPr txBox="1"/>
          <p:nvPr/>
        </p:nvSpPr>
        <p:spPr>
          <a:xfrm>
            <a:off x="3833788" y="1007785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개발 환경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48F78895-FA03-40BC-A200-72B768342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9102"/>
              </p:ext>
            </p:extLst>
          </p:nvPr>
        </p:nvGraphicFramePr>
        <p:xfrm>
          <a:off x="578734" y="1860366"/>
          <a:ext cx="10880203" cy="4499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458975033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3793737159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1122263700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val="3310968022"/>
                    </a:ext>
                  </a:extLst>
                </a:gridCol>
              </a:tblGrid>
              <a:tr h="5952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개발항목</a:t>
                      </a:r>
                      <a:endParaRPr lang="ko-KR" altLang="en-US" sz="13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12700" cmpd="sng">
                      <a:noFill/>
                    </a:lnL>
                    <a:lnR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rgbClr val="643916"/>
                          </a:solidFill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기획</a:t>
                      </a: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3916"/>
                          </a:solidFill>
                          <a:effectLst/>
                          <a:uLnTx/>
                          <a:uFillTx/>
                          <a:latin typeface="1훈새마을운동 R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데이터 수집 및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3916"/>
                          </a:solidFill>
                          <a:effectLst/>
                          <a:uLnTx/>
                          <a:uFillTx/>
                          <a:latin typeface="1훈새마을운동 R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API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3916"/>
                          </a:solidFill>
                          <a:effectLst/>
                          <a:uLnTx/>
                          <a:uFillTx/>
                          <a:latin typeface="1훈새마을운동 R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설계</a:t>
                      </a:r>
                      <a:endParaRPr lang="ko-KR" altLang="en-US" sz="13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643916"/>
                          </a:solidFill>
                          <a:latin typeface="1훈새마을운동 R" panose="02020603020101020101" pitchFamily="18" charset="-127"/>
                          <a:ea typeface="KoPub돋움체 Bold" panose="02020603020101020101" pitchFamily="18" charset="-127"/>
                        </a:rPr>
                        <a:t>화면 개발</a:t>
                      </a:r>
                      <a:endParaRPr lang="ko-KR" altLang="en-US" sz="13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643916"/>
                        </a:solidFill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643916"/>
                          </a:solidFill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정리</a:t>
                      </a: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2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페이북 OTF Bold" panose="00000800000000000000" pitchFamily="50" charset="-127"/>
                        <a:ea typeface="페이북 OTF Bold" panose="000008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21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21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22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23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23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24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24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25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25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26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26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26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</a:t>
                      </a: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873"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요구사항도출</a:t>
                      </a:r>
                      <a:endParaRPr lang="en-US" altLang="ko-KR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u="none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기능명세</a:t>
                      </a:r>
                      <a:endParaRPr lang="en-US" altLang="ko-KR" sz="1100" u="none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전처리</a:t>
                      </a:r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데이터수집</a:t>
                      </a:r>
                      <a:endParaRPr lang="en-US" altLang="ko-KR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ERD, API </a:t>
                      </a:r>
                      <a:r>
                        <a:rPr lang="ko-KR" altLang="en-US" sz="1100" b="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설계</a:t>
                      </a:r>
                      <a:endParaRPr lang="en-US" altLang="ko-KR" sz="1100" b="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화면 설계</a:t>
                      </a:r>
                      <a:endParaRPr lang="en-US" altLang="ko-KR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DB </a:t>
                      </a:r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구축</a:t>
                      </a:r>
                      <a:endParaRPr lang="en-US" altLang="ko-KR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화면 개발</a:t>
                      </a:r>
                      <a:endParaRPr lang="en-US" altLang="ko-KR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프론트엔드</a:t>
                      </a:r>
                      <a:r>
                        <a:rPr lang="en-US" altLang="ko-KR" sz="10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서버 연동</a:t>
                      </a:r>
                      <a:r>
                        <a:rPr lang="en-US" altLang="ko-KR" sz="10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백엔드</a:t>
                      </a:r>
                      <a:r>
                        <a:rPr lang="en-US" altLang="ko-KR" sz="10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)</a:t>
                      </a:r>
                      <a:endParaRPr lang="en-US" altLang="ko-KR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화면 테스트</a:t>
                      </a:r>
                      <a:endParaRPr lang="en-US" altLang="ko-KR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rgbClr val="64391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solidFill>
                            <a:srgbClr val="64391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수정사항적용</a:t>
                      </a:r>
                    </a:p>
                  </a:txBody>
                  <a:tcPr marL="85410" marR="85410" marT="42705" marB="42705">
                    <a:lnL w="12700" cmpd="sng">
                      <a:noFill/>
                    </a:lnL>
                    <a:lnR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85410" marR="85410" marT="42705" marB="427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171722"/>
                  </a:ext>
                </a:extLst>
              </a:tr>
            </a:tbl>
          </a:graphicData>
        </a:graphic>
      </p:graphicFrame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762D80D-27DE-4197-89C8-BFB79D514F99}"/>
              </a:ext>
            </a:extLst>
          </p:cNvPr>
          <p:cNvSpPr/>
          <p:nvPr/>
        </p:nvSpPr>
        <p:spPr>
          <a:xfrm>
            <a:off x="2029547" y="2997972"/>
            <a:ext cx="713654" cy="132980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F3EF02E-9A05-4CDE-9237-B2A7E8E1D424}"/>
              </a:ext>
            </a:extLst>
          </p:cNvPr>
          <p:cNvSpPr/>
          <p:nvPr/>
        </p:nvSpPr>
        <p:spPr>
          <a:xfrm>
            <a:off x="2743201" y="3306600"/>
            <a:ext cx="1458409" cy="122400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34147A39-FE4E-4F02-8B92-9FE1E3021613}"/>
              </a:ext>
            </a:extLst>
          </p:cNvPr>
          <p:cNvSpPr/>
          <p:nvPr/>
        </p:nvSpPr>
        <p:spPr>
          <a:xfrm>
            <a:off x="4201610" y="3604648"/>
            <a:ext cx="713654" cy="132980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7B37582-8C5F-452A-BDB3-918300E71711}"/>
              </a:ext>
            </a:extLst>
          </p:cNvPr>
          <p:cNvSpPr/>
          <p:nvPr/>
        </p:nvSpPr>
        <p:spPr>
          <a:xfrm>
            <a:off x="4915264" y="3957623"/>
            <a:ext cx="4373420" cy="122716"/>
          </a:xfrm>
          <a:prstGeom prst="roundRect">
            <a:avLst>
              <a:gd name="adj" fmla="val 50000"/>
            </a:avLst>
          </a:prstGeom>
          <a:solidFill>
            <a:srgbClr val="F7F4ED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60C8A1C-0844-4F06-93E6-CA246E7DDCFF}"/>
              </a:ext>
            </a:extLst>
          </p:cNvPr>
          <p:cNvSpPr/>
          <p:nvPr/>
        </p:nvSpPr>
        <p:spPr>
          <a:xfrm>
            <a:off x="4205267" y="3955898"/>
            <a:ext cx="5076215" cy="13039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7BBEDD6-982F-4D43-9B26-CF3E977AACFB}"/>
              </a:ext>
            </a:extLst>
          </p:cNvPr>
          <p:cNvCxnSpPr>
            <a:cxnSpLocks/>
          </p:cNvCxnSpPr>
          <p:nvPr/>
        </p:nvCxnSpPr>
        <p:spPr>
          <a:xfrm>
            <a:off x="578734" y="3532504"/>
            <a:ext cx="10880202" cy="0"/>
          </a:xfrm>
          <a:prstGeom prst="line">
            <a:avLst/>
          </a:prstGeom>
          <a:ln w="57150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3EB2AD4-2473-4576-B685-DAE226CF8D00}"/>
              </a:ext>
            </a:extLst>
          </p:cNvPr>
          <p:cNvCxnSpPr>
            <a:cxnSpLocks/>
          </p:cNvCxnSpPr>
          <p:nvPr/>
        </p:nvCxnSpPr>
        <p:spPr>
          <a:xfrm>
            <a:off x="578734" y="4218546"/>
            <a:ext cx="10880202" cy="0"/>
          </a:xfrm>
          <a:prstGeom prst="line">
            <a:avLst/>
          </a:prstGeom>
          <a:ln w="57150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3DD6B24-09F1-4208-9651-8C6ECBBB30A8}"/>
              </a:ext>
            </a:extLst>
          </p:cNvPr>
          <p:cNvCxnSpPr>
            <a:cxnSpLocks/>
          </p:cNvCxnSpPr>
          <p:nvPr/>
        </p:nvCxnSpPr>
        <p:spPr>
          <a:xfrm>
            <a:off x="578734" y="5705892"/>
            <a:ext cx="10880202" cy="0"/>
          </a:xfrm>
          <a:prstGeom prst="line">
            <a:avLst/>
          </a:prstGeom>
          <a:ln w="57150">
            <a:solidFill>
              <a:srgbClr val="6439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AFA58E3-C837-409E-AB1F-F094D8C54685}"/>
              </a:ext>
            </a:extLst>
          </p:cNvPr>
          <p:cNvSpPr/>
          <p:nvPr/>
        </p:nvSpPr>
        <p:spPr>
          <a:xfrm>
            <a:off x="4915263" y="4330228"/>
            <a:ext cx="2186711" cy="132980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70E6AA8-5530-4976-913A-FABF4123EA7F}"/>
              </a:ext>
            </a:extLst>
          </p:cNvPr>
          <p:cNvSpPr/>
          <p:nvPr/>
        </p:nvSpPr>
        <p:spPr>
          <a:xfrm>
            <a:off x="6388320" y="4670635"/>
            <a:ext cx="713654" cy="132980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5993187-0A8F-4DC4-999A-F4C10A2B56F0}"/>
              </a:ext>
            </a:extLst>
          </p:cNvPr>
          <p:cNvSpPr/>
          <p:nvPr/>
        </p:nvSpPr>
        <p:spPr>
          <a:xfrm>
            <a:off x="6388320" y="5047549"/>
            <a:ext cx="2893162" cy="110509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E5D7C4B-1443-4C85-9AB6-7C6CAB0B97DA}"/>
              </a:ext>
            </a:extLst>
          </p:cNvPr>
          <p:cNvSpPr/>
          <p:nvPr/>
        </p:nvSpPr>
        <p:spPr>
          <a:xfrm>
            <a:off x="9288684" y="6126261"/>
            <a:ext cx="2170252" cy="118282"/>
          </a:xfrm>
          <a:prstGeom prst="roundRect">
            <a:avLst>
              <a:gd name="adj" fmla="val 50000"/>
            </a:avLst>
          </a:prstGeom>
          <a:solidFill>
            <a:srgbClr val="F7F4ED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AB2E797-04CC-42F1-9C55-C2519AE3C9C9}"/>
              </a:ext>
            </a:extLst>
          </p:cNvPr>
          <p:cNvSpPr/>
          <p:nvPr/>
        </p:nvSpPr>
        <p:spPr>
          <a:xfrm>
            <a:off x="9288684" y="5847517"/>
            <a:ext cx="1469984" cy="118281"/>
          </a:xfrm>
          <a:prstGeom prst="roundRect">
            <a:avLst>
              <a:gd name="adj" fmla="val 50000"/>
            </a:avLst>
          </a:prstGeom>
          <a:solidFill>
            <a:srgbClr val="F7F4ED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794B6FB-A97D-4164-A24A-7ECFA50F8D4B}"/>
              </a:ext>
            </a:extLst>
          </p:cNvPr>
          <p:cNvSpPr/>
          <p:nvPr/>
        </p:nvSpPr>
        <p:spPr>
          <a:xfrm>
            <a:off x="7819208" y="5417241"/>
            <a:ext cx="2893162" cy="98096"/>
          </a:xfrm>
          <a:prstGeom prst="roundRect">
            <a:avLst>
              <a:gd name="adj" fmla="val 50000"/>
            </a:avLst>
          </a:prstGeom>
          <a:solidFill>
            <a:srgbClr val="F7F4ED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F9BE3A0-D0EF-4D23-A876-62D8A4A6B1B6}"/>
              </a:ext>
            </a:extLst>
          </p:cNvPr>
          <p:cNvSpPr/>
          <p:nvPr/>
        </p:nvSpPr>
        <p:spPr>
          <a:xfrm>
            <a:off x="7819208" y="5415515"/>
            <a:ext cx="2893162" cy="10910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CDD9308-1619-44B4-8746-33B4A92210A1}"/>
              </a:ext>
            </a:extLst>
          </p:cNvPr>
          <p:cNvSpPr/>
          <p:nvPr/>
        </p:nvSpPr>
        <p:spPr>
          <a:xfrm>
            <a:off x="9288684" y="5840126"/>
            <a:ext cx="1475673" cy="11717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BE60B45-5AB7-4607-BA04-590C657B5819}"/>
              </a:ext>
            </a:extLst>
          </p:cNvPr>
          <p:cNvSpPr/>
          <p:nvPr/>
        </p:nvSpPr>
        <p:spPr>
          <a:xfrm>
            <a:off x="9281482" y="6134761"/>
            <a:ext cx="2170252" cy="10977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86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무플리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1BF12-6655-4D9A-A3F1-A2AAD2EF490E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개발 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0D9B5-5B31-4E21-9FF5-209C16F5DC84}"/>
              </a:ext>
            </a:extLst>
          </p:cNvPr>
          <p:cNvSpPr txBox="1"/>
          <p:nvPr/>
        </p:nvSpPr>
        <p:spPr>
          <a:xfrm>
            <a:off x="6617929" y="100778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시스템 구성도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75BBAA-85E2-4E87-B086-9BF7A8F351AE}"/>
              </a:ext>
            </a:extLst>
          </p:cNvPr>
          <p:cNvGrpSpPr/>
          <p:nvPr/>
        </p:nvGrpSpPr>
        <p:grpSpPr>
          <a:xfrm>
            <a:off x="1727627" y="1860366"/>
            <a:ext cx="9080788" cy="4559528"/>
            <a:chOff x="1049532" y="1343248"/>
            <a:chExt cx="10092937" cy="50677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E887AC-4CDC-4057-9731-BE776F20BEEB}"/>
                </a:ext>
              </a:extLst>
            </p:cNvPr>
            <p:cNvGrpSpPr/>
            <p:nvPr/>
          </p:nvGrpSpPr>
          <p:grpSpPr>
            <a:xfrm>
              <a:off x="1058534" y="1343248"/>
              <a:ext cx="10074933" cy="3898060"/>
              <a:chOff x="1052455" y="1343248"/>
              <a:chExt cx="10074933" cy="38980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6A5B2647-0783-4742-B895-E2CB6FBB7A9E}"/>
                  </a:ext>
                </a:extLst>
              </p:cNvPr>
              <p:cNvGrpSpPr/>
              <p:nvPr/>
            </p:nvGrpSpPr>
            <p:grpSpPr>
              <a:xfrm>
                <a:off x="1052455" y="1343248"/>
                <a:ext cx="2160000" cy="3892102"/>
                <a:chOff x="1052455" y="1343248"/>
                <a:chExt cx="2160000" cy="3892102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AD6FB70F-DA09-4539-AA97-A572E990A7F5}"/>
                    </a:ext>
                  </a:extLst>
                </p:cNvPr>
                <p:cNvSpPr/>
                <p:nvPr/>
              </p:nvSpPr>
              <p:spPr>
                <a:xfrm>
                  <a:off x="1052455" y="1839434"/>
                  <a:ext cx="2160000" cy="3395916"/>
                </a:xfrm>
                <a:prstGeom prst="roundRect">
                  <a:avLst>
                    <a:gd name="adj" fmla="val 4853"/>
                  </a:avLst>
                </a:prstGeom>
                <a:noFill/>
                <a:ln w="38100">
                  <a:solidFill>
                    <a:srgbClr val="333F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페이북 OTF Bold" panose="00000800000000000000" pitchFamily="50" charset="-127"/>
                    <a:ea typeface="페이북 OTF Bold" panose="00000800000000000000" pitchFamily="50" charset="-127"/>
                    <a:cs typeface="+mn-cs"/>
                  </a:endParaRPr>
                </a:p>
              </p:txBody>
            </p:sp>
            <p:sp>
              <p:nvSpPr>
                <p:cNvPr id="57" name="사각형: 둥근 모서리 30">
                  <a:extLst>
                    <a:ext uri="{FF2B5EF4-FFF2-40B4-BE49-F238E27FC236}">
                      <a16:creationId xmlns:a16="http://schemas.microsoft.com/office/drawing/2014/main" id="{97E2BAA3-65E0-4452-8812-0660DDC26D7B}"/>
                    </a:ext>
                  </a:extLst>
                </p:cNvPr>
                <p:cNvSpPr/>
                <p:nvPr/>
              </p:nvSpPr>
              <p:spPr>
                <a:xfrm>
                  <a:off x="1052455" y="1343248"/>
                  <a:ext cx="2160000" cy="400491"/>
                </a:xfrm>
                <a:prstGeom prst="roundRect">
                  <a:avLst/>
                </a:prstGeom>
                <a:solidFill>
                  <a:srgbClr val="333F50"/>
                </a:solidFill>
                <a:ln w="38100">
                  <a:solidFill>
                    <a:srgbClr val="333F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dirty="0">
                      <a:solidFill>
                        <a:schemeClr val="bg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사용 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IDE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4AAC28A-7AD3-4D7E-A7BF-7181BB14801C}"/>
                  </a:ext>
                </a:extLst>
              </p:cNvPr>
              <p:cNvGrpSpPr/>
              <p:nvPr/>
            </p:nvGrpSpPr>
            <p:grpSpPr>
              <a:xfrm>
                <a:off x="1372213" y="1343248"/>
                <a:ext cx="9162614" cy="3892102"/>
                <a:chOff x="1370677" y="1343248"/>
                <a:chExt cx="9162614" cy="3892102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44016526-EE64-45D2-AE96-D2CED8A384BF}"/>
                    </a:ext>
                  </a:extLst>
                </p:cNvPr>
                <p:cNvGrpSpPr/>
                <p:nvPr/>
              </p:nvGrpSpPr>
              <p:grpSpPr>
                <a:xfrm>
                  <a:off x="1370677" y="3214016"/>
                  <a:ext cx="4478553" cy="2021334"/>
                  <a:chOff x="1370677" y="3214016"/>
                  <a:chExt cx="4478553" cy="2021334"/>
                </a:xfrm>
              </p:grpSpPr>
              <p:grpSp>
                <p:nvGrpSpPr>
                  <p:cNvPr id="50" name="그룹 49">
                    <a:extLst>
                      <a:ext uri="{FF2B5EF4-FFF2-40B4-BE49-F238E27FC236}">
                        <a16:creationId xmlns:a16="http://schemas.microsoft.com/office/drawing/2014/main" id="{AF2CF148-768C-4673-9053-213D5893B85F}"/>
                      </a:ext>
                    </a:extLst>
                  </p:cNvPr>
                  <p:cNvGrpSpPr/>
                  <p:nvPr/>
                </p:nvGrpSpPr>
                <p:grpSpPr>
                  <a:xfrm>
                    <a:off x="1370677" y="3724939"/>
                    <a:ext cx="4478553" cy="1510411"/>
                    <a:chOff x="1370677" y="3724939"/>
                    <a:chExt cx="4478553" cy="1510411"/>
                  </a:xfrm>
                </p:grpSpPr>
                <p:grpSp>
                  <p:nvGrpSpPr>
                    <p:cNvPr id="52" name="그룹 51">
                      <a:extLst>
                        <a:ext uri="{FF2B5EF4-FFF2-40B4-BE49-F238E27FC236}">
                          <a16:creationId xmlns:a16="http://schemas.microsoft.com/office/drawing/2014/main" id="{782EF812-B2F1-42DD-A53C-4B96D74CFA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70677" y="3809376"/>
                      <a:ext cx="1615999" cy="704653"/>
                      <a:chOff x="1346431" y="4585962"/>
                      <a:chExt cx="1615999" cy="704653"/>
                    </a:xfrm>
                  </p:grpSpPr>
                  <p:pic>
                    <p:nvPicPr>
                      <p:cNvPr id="54" name="그림 53" descr="시계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2DBA42E7-515C-4B59-82F1-195F86B3FA4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346431" y="4634181"/>
                        <a:ext cx="608219" cy="60821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5" name="그림 54" descr="초밥, 표지판, 시계이(가) 표시된 사진&#10;&#10;자동 생성된 설명">
                        <a:extLst>
                          <a:ext uri="{FF2B5EF4-FFF2-40B4-BE49-F238E27FC236}">
                            <a16:creationId xmlns:a16="http://schemas.microsoft.com/office/drawing/2014/main" id="{4A868CE2-3C2E-49D7-B821-2AFC2801E42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54211" y="4585962"/>
                        <a:ext cx="608219" cy="704653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3" name="사각형: 둥근 모서리 52">
                      <a:extLst>
                        <a:ext uri="{FF2B5EF4-FFF2-40B4-BE49-F238E27FC236}">
                          <a16:creationId xmlns:a16="http://schemas.microsoft.com/office/drawing/2014/main" id="{292803C5-DD4D-4800-BF7E-C7E690F6D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9230" y="3724939"/>
                      <a:ext cx="2160000" cy="1510411"/>
                    </a:xfrm>
                    <a:prstGeom prst="roundRect">
                      <a:avLst>
                        <a:gd name="adj" fmla="val 7314"/>
                      </a:avLst>
                    </a:prstGeom>
                    <a:noFill/>
                    <a:ln w="38100">
                      <a:solidFill>
                        <a:srgbClr val="333F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페이북 OTF Bold" panose="00000800000000000000" pitchFamily="50" charset="-127"/>
                        <a:ea typeface="페이북 OTF Bold" panose="00000800000000000000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51" name="사각형: 둥근 모서리 30">
                    <a:extLst>
                      <a:ext uri="{FF2B5EF4-FFF2-40B4-BE49-F238E27FC236}">
                        <a16:creationId xmlns:a16="http://schemas.microsoft.com/office/drawing/2014/main" id="{11FF95CA-535E-47C4-8016-276A8F88018D}"/>
                      </a:ext>
                    </a:extLst>
                  </p:cNvPr>
                  <p:cNvSpPr/>
                  <p:nvPr/>
                </p:nvSpPr>
                <p:spPr>
                  <a:xfrm>
                    <a:off x="3689230" y="3214016"/>
                    <a:ext cx="2160000" cy="400491"/>
                  </a:xfrm>
                  <a:prstGeom prst="roundRect">
                    <a:avLst/>
                  </a:prstGeom>
                  <a:solidFill>
                    <a:srgbClr val="333F50"/>
                  </a:solidFill>
                  <a:ln w="38100">
                    <a:solidFill>
                      <a:srgbClr val="333F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dirty="0">
                        <a:solidFill>
                          <a:schemeClr val="bg1"/>
                        </a:solidFill>
                        <a:latin typeface="비트로 프라이드 TTF" pitchFamily="2" charset="-127"/>
                        <a:ea typeface="비트로 프라이드 TTF" pitchFamily="2" charset="-127"/>
                      </a:rPr>
                      <a:t>데이터 베이스</a:t>
                    </a: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비트로 프라이드 TTF" pitchFamily="2" charset="-127"/>
                      <a:ea typeface="비트로 프라이드 TTF" pitchFamily="2" charset="-127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4848EA3B-E1AD-4CE2-AC7A-21FC1CB9F149}"/>
                    </a:ext>
                  </a:extLst>
                </p:cNvPr>
                <p:cNvGrpSpPr/>
                <p:nvPr/>
              </p:nvGrpSpPr>
              <p:grpSpPr>
                <a:xfrm>
                  <a:off x="3689230" y="1343248"/>
                  <a:ext cx="6844061" cy="1760336"/>
                  <a:chOff x="3689230" y="1343248"/>
                  <a:chExt cx="6844061" cy="1760336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92C6CAE2-B8EF-49BB-8849-1A426AE8F3E4}"/>
                      </a:ext>
                    </a:extLst>
                  </p:cNvPr>
                  <p:cNvGrpSpPr/>
                  <p:nvPr/>
                </p:nvGrpSpPr>
                <p:grpSpPr>
                  <a:xfrm>
                    <a:off x="3689230" y="1854171"/>
                    <a:ext cx="6844061" cy="1249413"/>
                    <a:chOff x="3689230" y="1854171"/>
                    <a:chExt cx="6844061" cy="1249413"/>
                  </a:xfrm>
                </p:grpSpPr>
                <p:pic>
                  <p:nvPicPr>
                    <p:cNvPr id="48" name="그림 47">
                      <a:extLst>
                        <a:ext uri="{FF2B5EF4-FFF2-40B4-BE49-F238E27FC236}">
                          <a16:creationId xmlns:a16="http://schemas.microsoft.com/office/drawing/2014/main" id="{B426A645-18B0-427B-A297-16558B77FE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558410" y="2283159"/>
                      <a:ext cx="974881" cy="7311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9" name="사각형: 둥근 모서리 48">
                      <a:extLst>
                        <a:ext uri="{FF2B5EF4-FFF2-40B4-BE49-F238E27FC236}">
                          <a16:creationId xmlns:a16="http://schemas.microsoft.com/office/drawing/2014/main" id="{02353D04-DB94-4C3C-8C5F-0CD640600E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9230" y="1854171"/>
                      <a:ext cx="2160000" cy="1249413"/>
                    </a:xfrm>
                    <a:prstGeom prst="roundRect">
                      <a:avLst>
                        <a:gd name="adj" fmla="val 7999"/>
                      </a:avLst>
                    </a:prstGeom>
                    <a:noFill/>
                    <a:ln w="38100">
                      <a:solidFill>
                        <a:srgbClr val="333F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페이북 OTF Bold" panose="00000800000000000000" pitchFamily="50" charset="-127"/>
                        <a:ea typeface="페이북 OTF Bold" panose="00000800000000000000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47" name="사각형: 둥근 모서리 30">
                    <a:extLst>
                      <a:ext uri="{FF2B5EF4-FFF2-40B4-BE49-F238E27FC236}">
                        <a16:creationId xmlns:a16="http://schemas.microsoft.com/office/drawing/2014/main" id="{595BB0BB-85E6-4D5F-956B-74A3EF527640}"/>
                      </a:ext>
                    </a:extLst>
                  </p:cNvPr>
                  <p:cNvSpPr/>
                  <p:nvPr/>
                </p:nvSpPr>
                <p:spPr>
                  <a:xfrm>
                    <a:off x="3689230" y="1343248"/>
                    <a:ext cx="2160000" cy="400491"/>
                  </a:xfrm>
                  <a:prstGeom prst="roundRect">
                    <a:avLst/>
                  </a:prstGeom>
                  <a:solidFill>
                    <a:srgbClr val="333F50"/>
                  </a:solidFill>
                  <a:ln w="38100">
                    <a:solidFill>
                      <a:srgbClr val="333F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dirty="0">
                        <a:solidFill>
                          <a:schemeClr val="bg1"/>
                        </a:solidFill>
                        <a:latin typeface="비트로 프라이드 TTF" pitchFamily="2" charset="-127"/>
                        <a:ea typeface="비트로 프라이드 TTF" pitchFamily="2" charset="-127"/>
                      </a:rPr>
                      <a:t>프레임워크</a:t>
                    </a: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비트로 프라이드 TTF" pitchFamily="2" charset="-127"/>
                      <a:ea typeface="비트로 프라이드 TTF" pitchFamily="2" charset="-127"/>
                    </a:endParaRPr>
                  </a:p>
                </p:txBody>
              </p:sp>
            </p:grp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6B75C07-B602-4FE6-A3C0-CBB67A14578E}"/>
                  </a:ext>
                </a:extLst>
              </p:cNvPr>
              <p:cNvGrpSpPr/>
              <p:nvPr/>
            </p:nvGrpSpPr>
            <p:grpSpPr>
              <a:xfrm>
                <a:off x="8967388" y="1343248"/>
                <a:ext cx="2160000" cy="3892102"/>
                <a:chOff x="8967388" y="1343248"/>
                <a:chExt cx="2160000" cy="3892102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3393A322-0AC5-418C-9024-FF35C588C225}"/>
                    </a:ext>
                  </a:extLst>
                </p:cNvPr>
                <p:cNvSpPr/>
                <p:nvPr/>
              </p:nvSpPr>
              <p:spPr>
                <a:xfrm>
                  <a:off x="8967388" y="1825256"/>
                  <a:ext cx="2160000" cy="3410094"/>
                </a:xfrm>
                <a:prstGeom prst="roundRect">
                  <a:avLst>
                    <a:gd name="adj" fmla="val 4720"/>
                  </a:avLst>
                </a:prstGeom>
                <a:noFill/>
                <a:ln w="38100">
                  <a:solidFill>
                    <a:srgbClr val="333F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페이북 OTF Bold" panose="00000800000000000000" pitchFamily="50" charset="-127"/>
                    <a:ea typeface="페이북 OTF Bold" panose="00000800000000000000" pitchFamily="50" charset="-127"/>
                    <a:cs typeface="+mn-cs"/>
                  </a:endParaRPr>
                </a:p>
              </p:txBody>
            </p:sp>
            <p:sp>
              <p:nvSpPr>
                <p:cNvPr id="38" name="사각형: 둥근 모서리 30">
                  <a:extLst>
                    <a:ext uri="{FF2B5EF4-FFF2-40B4-BE49-F238E27FC236}">
                      <a16:creationId xmlns:a16="http://schemas.microsoft.com/office/drawing/2014/main" id="{DB73742C-823F-4314-A4D3-A8D8ABF55066}"/>
                    </a:ext>
                  </a:extLst>
                </p:cNvPr>
                <p:cNvSpPr/>
                <p:nvPr/>
              </p:nvSpPr>
              <p:spPr>
                <a:xfrm>
                  <a:off x="8967388" y="1343248"/>
                  <a:ext cx="2160000" cy="400491"/>
                </a:xfrm>
                <a:prstGeom prst="roundRect">
                  <a:avLst/>
                </a:prstGeom>
                <a:solidFill>
                  <a:srgbClr val="333F50"/>
                </a:solidFill>
                <a:ln w="38100">
                  <a:solidFill>
                    <a:srgbClr val="333F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비트로 프라이드 TTF" pitchFamily="2" charset="-127"/>
                      <a:ea typeface="비트로 프라이드 TTF" pitchFamily="2" charset="-127"/>
                    </a:rPr>
                    <a:t>사용 언어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BCAC2B6-6DDE-4783-A98B-83311455C5AC}"/>
                  </a:ext>
                </a:extLst>
              </p:cNvPr>
              <p:cNvGrpSpPr/>
              <p:nvPr/>
            </p:nvGrpSpPr>
            <p:grpSpPr>
              <a:xfrm>
                <a:off x="6329077" y="1343248"/>
                <a:ext cx="2160000" cy="3898060"/>
                <a:chOff x="6330613" y="1343248"/>
                <a:chExt cx="2160000" cy="3898060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63BFB139-0641-4FAF-B577-E2577C6D5558}"/>
                    </a:ext>
                  </a:extLst>
                </p:cNvPr>
                <p:cNvGrpSpPr/>
                <p:nvPr/>
              </p:nvGrpSpPr>
              <p:grpSpPr>
                <a:xfrm>
                  <a:off x="6330613" y="1343248"/>
                  <a:ext cx="2160000" cy="2154864"/>
                  <a:chOff x="6330613" y="1343248"/>
                  <a:chExt cx="2160000" cy="2154864"/>
                </a:xfrm>
              </p:grpSpPr>
              <p:sp>
                <p:nvSpPr>
                  <p:cNvPr id="34" name="사각형: 둥근 모서리 33">
                    <a:extLst>
                      <a:ext uri="{FF2B5EF4-FFF2-40B4-BE49-F238E27FC236}">
                        <a16:creationId xmlns:a16="http://schemas.microsoft.com/office/drawing/2014/main" id="{011ED45D-6F6F-404B-AF44-B32D388A7872}"/>
                      </a:ext>
                    </a:extLst>
                  </p:cNvPr>
                  <p:cNvSpPr/>
                  <p:nvPr/>
                </p:nvSpPr>
                <p:spPr>
                  <a:xfrm>
                    <a:off x="6332917" y="1839433"/>
                    <a:ext cx="2155392" cy="1658679"/>
                  </a:xfrm>
                  <a:prstGeom prst="roundRect">
                    <a:avLst>
                      <a:gd name="adj" fmla="val 7314"/>
                    </a:avLst>
                  </a:prstGeom>
                  <a:noFill/>
                  <a:ln w="38100">
                    <a:solidFill>
                      <a:srgbClr val="333F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페이북 OTF Bold" panose="00000800000000000000" pitchFamily="50" charset="-127"/>
                      <a:ea typeface="페이북 OTF Bold" panose="00000800000000000000" pitchFamily="50" charset="-127"/>
                      <a:cs typeface="+mn-cs"/>
                    </a:endParaRPr>
                  </a:p>
                </p:txBody>
              </p:sp>
              <p:sp>
                <p:nvSpPr>
                  <p:cNvPr id="32" name="사각형: 둥근 모서리 30">
                    <a:extLst>
                      <a:ext uri="{FF2B5EF4-FFF2-40B4-BE49-F238E27FC236}">
                        <a16:creationId xmlns:a16="http://schemas.microsoft.com/office/drawing/2014/main" id="{165AB62B-3A0F-4BDF-ACCE-0D8A39BAF9EA}"/>
                      </a:ext>
                    </a:extLst>
                  </p:cNvPr>
                  <p:cNvSpPr/>
                  <p:nvPr/>
                </p:nvSpPr>
                <p:spPr>
                  <a:xfrm>
                    <a:off x="6330613" y="1343248"/>
                    <a:ext cx="2160000" cy="400491"/>
                  </a:xfrm>
                  <a:prstGeom prst="roundRect">
                    <a:avLst/>
                  </a:prstGeom>
                  <a:solidFill>
                    <a:srgbClr val="333F50"/>
                  </a:solidFill>
                  <a:ln w="38100">
                    <a:solidFill>
                      <a:srgbClr val="333F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dirty="0">
                        <a:solidFill>
                          <a:schemeClr val="bg1"/>
                        </a:solidFill>
                        <a:latin typeface="비트로 프라이드 TTF" pitchFamily="2" charset="-127"/>
                        <a:ea typeface="비트로 프라이드 TTF" pitchFamily="2" charset="-127"/>
                      </a:rPr>
                      <a:t>라이브러리</a:t>
                    </a: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비트로 프라이드 TTF" pitchFamily="2" charset="-127"/>
                      <a:ea typeface="비트로 프라이드 TTF" pitchFamily="2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1501DACE-855F-4667-87F3-24D8B1D53E19}"/>
                    </a:ext>
                  </a:extLst>
                </p:cNvPr>
                <p:cNvGrpSpPr/>
                <p:nvPr/>
              </p:nvGrpSpPr>
              <p:grpSpPr>
                <a:xfrm>
                  <a:off x="6330613" y="3582815"/>
                  <a:ext cx="2160000" cy="1658493"/>
                  <a:chOff x="6330613" y="3582815"/>
                  <a:chExt cx="2160000" cy="1658493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6360C530-B39F-4247-934A-450A7F95D2F6}"/>
                      </a:ext>
                    </a:extLst>
                  </p:cNvPr>
                  <p:cNvGrpSpPr/>
                  <p:nvPr/>
                </p:nvGrpSpPr>
                <p:grpSpPr>
                  <a:xfrm>
                    <a:off x="6332917" y="4077260"/>
                    <a:ext cx="2155392" cy="1164048"/>
                    <a:chOff x="6332917" y="4077260"/>
                    <a:chExt cx="2155392" cy="1164048"/>
                  </a:xfrm>
                </p:grpSpPr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D914BE28-2A41-4734-AB20-4C26F6F191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42404" y="4089860"/>
                      <a:ext cx="1136419" cy="113884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0" name="사각형: 둥근 모서리 29">
                      <a:extLst>
                        <a:ext uri="{FF2B5EF4-FFF2-40B4-BE49-F238E27FC236}">
                          <a16:creationId xmlns:a16="http://schemas.microsoft.com/office/drawing/2014/main" id="{EDDEFC0D-2D35-424C-A062-0DEE794FED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2917" y="4077260"/>
                      <a:ext cx="2155392" cy="1164048"/>
                    </a:xfrm>
                    <a:prstGeom prst="roundRect">
                      <a:avLst>
                        <a:gd name="adj" fmla="val 5674"/>
                      </a:avLst>
                    </a:prstGeom>
                    <a:noFill/>
                    <a:ln w="38100">
                      <a:solidFill>
                        <a:srgbClr val="333F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페이북 OTF Bold" panose="00000800000000000000" pitchFamily="50" charset="-127"/>
                        <a:ea typeface="페이북 OTF Bold" panose="00000800000000000000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28" name="사각형: 둥근 모서리 30">
                    <a:extLst>
                      <a:ext uri="{FF2B5EF4-FFF2-40B4-BE49-F238E27FC236}">
                        <a16:creationId xmlns:a16="http://schemas.microsoft.com/office/drawing/2014/main" id="{82AB4F7C-D00A-4604-9FE5-509FEDC1AEAB}"/>
                      </a:ext>
                    </a:extLst>
                  </p:cNvPr>
                  <p:cNvSpPr/>
                  <p:nvPr/>
                </p:nvSpPr>
                <p:spPr>
                  <a:xfrm>
                    <a:off x="6330613" y="3582815"/>
                    <a:ext cx="2160000" cy="400491"/>
                  </a:xfrm>
                  <a:prstGeom prst="roundRect">
                    <a:avLst/>
                  </a:prstGeom>
                  <a:solidFill>
                    <a:srgbClr val="333F50"/>
                  </a:solidFill>
                  <a:ln w="38100">
                    <a:solidFill>
                      <a:srgbClr val="333F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dirty="0">
                        <a:solidFill>
                          <a:schemeClr val="bg1"/>
                        </a:solidFill>
                        <a:latin typeface="비트로 프라이드 TTF" pitchFamily="2" charset="-127"/>
                        <a:ea typeface="비트로 프라이드 TTF" pitchFamily="2" charset="-127"/>
                      </a:rPr>
                      <a:t>코드관리</a:t>
                    </a: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비트로 프라이드 TTF" pitchFamily="2" charset="-127"/>
                      <a:ea typeface="비트로 프라이드 TTF" pitchFamily="2" charset="-127"/>
                    </a:endParaRPr>
                  </a:p>
                </p:txBody>
              </p:sp>
            </p:grp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F56EE49-7D98-4D87-AA6B-558C6BC9BC7A}"/>
                </a:ext>
              </a:extLst>
            </p:cNvPr>
            <p:cNvGrpSpPr/>
            <p:nvPr/>
          </p:nvGrpSpPr>
          <p:grpSpPr>
            <a:xfrm>
              <a:off x="1049532" y="5405826"/>
              <a:ext cx="10092937" cy="1005157"/>
              <a:chOff x="1049532" y="5405826"/>
              <a:chExt cx="10092937" cy="100515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682BEF7-6FA3-4D02-BCA0-584FF1E8E438}"/>
                  </a:ext>
                </a:extLst>
              </p:cNvPr>
              <p:cNvSpPr/>
              <p:nvPr/>
            </p:nvSpPr>
            <p:spPr>
              <a:xfrm>
                <a:off x="1049532" y="5923305"/>
                <a:ext cx="10092937" cy="487678"/>
              </a:xfrm>
              <a:prstGeom prst="roundRect">
                <a:avLst/>
              </a:prstGeom>
              <a:noFill/>
              <a:ln w="3810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페이북 OTF Bold" panose="00000800000000000000" pitchFamily="50" charset="-127"/>
                  <a:ea typeface="페이북 OTF Bold" panose="00000800000000000000" pitchFamily="50" charset="-127"/>
                  <a:cs typeface="+mn-cs"/>
                </a:endParaRPr>
              </a:p>
            </p:txBody>
          </p:sp>
          <p:sp>
            <p:nvSpPr>
              <p:cNvPr id="18" name="사각형: 둥근 모서리 30">
                <a:extLst>
                  <a:ext uri="{FF2B5EF4-FFF2-40B4-BE49-F238E27FC236}">
                    <a16:creationId xmlns:a16="http://schemas.microsoft.com/office/drawing/2014/main" id="{B2728EC1-56D8-44D9-88AD-5C812D2A6DAC}"/>
                  </a:ext>
                </a:extLst>
              </p:cNvPr>
              <p:cNvSpPr/>
              <p:nvPr/>
            </p:nvSpPr>
            <p:spPr>
              <a:xfrm>
                <a:off x="1049532" y="5405826"/>
                <a:ext cx="10092936" cy="400491"/>
              </a:xfrm>
              <a:prstGeom prst="roundRect">
                <a:avLst/>
              </a:prstGeom>
              <a:solidFill>
                <a:srgbClr val="333F50"/>
              </a:solidFill>
              <a:ln w="3810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비트로 프라이드 TTF" pitchFamily="2" charset="-127"/>
                    <a:ea typeface="비트로 프라이드 TTF" pitchFamily="2" charset="-127"/>
                  </a:rPr>
                  <a:t>프로젝트 관리 및 협업도구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A3C292E-EFD8-448D-A436-1D496939BBB3}"/>
              </a:ext>
            </a:extLst>
          </p:cNvPr>
          <p:cNvSpPr txBox="1"/>
          <p:nvPr/>
        </p:nvSpPr>
        <p:spPr>
          <a:xfrm>
            <a:off x="9538407" y="1007785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최종 결과물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7C8805-30DB-4851-8487-D69AF66D8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09" y="6023886"/>
            <a:ext cx="1393665" cy="35546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DC5358B-C1CB-4652-A906-0F05E9929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536" y="2909153"/>
            <a:ext cx="1065116" cy="395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47B78A-56F6-4ED9-B375-1AC8DC4C06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77" y="3826195"/>
            <a:ext cx="1749284" cy="96997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5618C8-AA62-436F-BF35-81EE6E52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9E3C9E-8B32-4F3D-A329-5DF114E6EB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0722" y="2752371"/>
            <a:ext cx="906357" cy="86881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8B42DB1-5581-4FF5-8761-FC68BB331222}"/>
              </a:ext>
            </a:extLst>
          </p:cNvPr>
          <p:cNvSpPr txBox="1"/>
          <p:nvPr/>
        </p:nvSpPr>
        <p:spPr>
          <a:xfrm>
            <a:off x="3833788" y="1007785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개발 환경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D8CDE6-0C6A-4401-9948-DC1E0E7D1376}"/>
              </a:ext>
            </a:extLst>
          </p:cNvPr>
          <p:cNvSpPr/>
          <p:nvPr/>
        </p:nvSpPr>
        <p:spPr>
          <a:xfrm>
            <a:off x="3859260" y="1439999"/>
            <a:ext cx="1586499" cy="539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F7767A-5038-8172-D6E6-6F149E974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3293" y="2401001"/>
            <a:ext cx="1065116" cy="4223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67EE5F-8303-8F5D-18A6-51E6762548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21" y="4336958"/>
            <a:ext cx="1430266" cy="70182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D10C846-56DB-F9E9-F325-7179376FE5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74" y="2447785"/>
            <a:ext cx="1024333" cy="111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9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무플리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1BF12-6655-4D9A-A3F1-A2AAD2EF490E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개발 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0D9B5-5B31-4E21-9FF5-209C16F5DC84}"/>
              </a:ext>
            </a:extLst>
          </p:cNvPr>
          <p:cNvSpPr txBox="1"/>
          <p:nvPr/>
        </p:nvSpPr>
        <p:spPr>
          <a:xfrm>
            <a:off x="6617929" y="100778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03.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시스템 구성도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3C292E-EFD8-448D-A436-1D496939BBB3}"/>
              </a:ext>
            </a:extLst>
          </p:cNvPr>
          <p:cNvSpPr txBox="1"/>
          <p:nvPr/>
        </p:nvSpPr>
        <p:spPr>
          <a:xfrm>
            <a:off x="9538407" y="1007785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최종 결과물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5618C8-AA62-436F-BF35-81EE6E52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B42DB1-5581-4FF5-8761-FC68BB331222}"/>
              </a:ext>
            </a:extLst>
          </p:cNvPr>
          <p:cNvSpPr txBox="1"/>
          <p:nvPr/>
        </p:nvSpPr>
        <p:spPr>
          <a:xfrm>
            <a:off x="3833788" y="1007785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개발 환경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D8CDE6-0C6A-4401-9948-DC1E0E7D1376}"/>
              </a:ext>
            </a:extLst>
          </p:cNvPr>
          <p:cNvSpPr/>
          <p:nvPr/>
        </p:nvSpPr>
        <p:spPr>
          <a:xfrm>
            <a:off x="6661636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인터넷 윤곽선">
            <a:extLst>
              <a:ext uri="{FF2B5EF4-FFF2-40B4-BE49-F238E27FC236}">
                <a16:creationId xmlns:a16="http://schemas.microsoft.com/office/drawing/2014/main" id="{C3F96C48-09BB-1824-6323-DAC00D302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11" y="2411370"/>
            <a:ext cx="2800856" cy="280085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0A61FBD-969E-F28A-4AF5-F8CF62BBB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82" y="3299473"/>
            <a:ext cx="1440000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0A5CEF5-CD29-2A91-1E2C-C0A9395A7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82" y="1681660"/>
            <a:ext cx="1440000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221E76A-1944-18FA-4DE8-73662731E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82" y="5067058"/>
            <a:ext cx="1440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426F332-02D0-4D62-0981-0B3EBCD4D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51" y="2656861"/>
            <a:ext cx="2684975" cy="2684975"/>
          </a:xfrm>
          <a:prstGeom prst="rect">
            <a:avLst/>
          </a:prstGeom>
        </p:spPr>
      </p:pic>
      <p:pic>
        <p:nvPicPr>
          <p:cNvPr id="85" name="그래픽 84" descr="오른쪽 화살표 단색으로 채워진">
            <a:extLst>
              <a:ext uri="{FF2B5EF4-FFF2-40B4-BE49-F238E27FC236}">
                <a16:creationId xmlns:a16="http://schemas.microsoft.com/office/drawing/2014/main" id="{117EB07F-BD33-6441-6B2B-1E120B06B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6215" y="2862481"/>
            <a:ext cx="914400" cy="914400"/>
          </a:xfrm>
          <a:prstGeom prst="rect">
            <a:avLst/>
          </a:prstGeom>
        </p:spPr>
      </p:pic>
      <p:pic>
        <p:nvPicPr>
          <p:cNvPr id="89" name="그래픽 88" descr="오른쪽 화살표 단색으로 채워진">
            <a:extLst>
              <a:ext uri="{FF2B5EF4-FFF2-40B4-BE49-F238E27FC236}">
                <a16:creationId xmlns:a16="http://schemas.microsoft.com/office/drawing/2014/main" id="{EE79B37E-476B-0CDE-0460-00A1CFC44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9906" y="2822686"/>
            <a:ext cx="914400" cy="9144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3002246-7925-401A-3218-2E800DC9A401}"/>
              </a:ext>
            </a:extLst>
          </p:cNvPr>
          <p:cNvSpPr txBox="1"/>
          <p:nvPr/>
        </p:nvSpPr>
        <p:spPr>
          <a:xfrm>
            <a:off x="2952682" y="2602485"/>
            <a:ext cx="191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643916"/>
                </a:solidFill>
                <a:latin typeface="비트로 프라이드 TTF" pitchFamily="2" charset="-127"/>
                <a:ea typeface="비트로 프라이드 TTF" pitchFamily="2" charset="-127"/>
              </a:rPr>
              <a:t>사용자가 요청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77F217-92D7-7970-0731-2B2C48AEBF5F}"/>
              </a:ext>
            </a:extLst>
          </p:cNvPr>
          <p:cNvSpPr txBox="1"/>
          <p:nvPr/>
        </p:nvSpPr>
        <p:spPr>
          <a:xfrm>
            <a:off x="6778414" y="2602485"/>
            <a:ext cx="212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643916"/>
                </a:solidFill>
                <a:latin typeface="비트로 프라이드 TTF" pitchFamily="2" charset="-127"/>
                <a:ea typeface="비트로 프라이드 TTF" pitchFamily="2" charset="-127"/>
              </a:rPr>
              <a:t>데이터 추출 </a:t>
            </a:r>
          </a:p>
        </p:txBody>
      </p:sp>
      <p:pic>
        <p:nvPicPr>
          <p:cNvPr id="98" name="그래픽 97" descr="오른쪽 화살표 단색으로 채워진">
            <a:extLst>
              <a:ext uri="{FF2B5EF4-FFF2-40B4-BE49-F238E27FC236}">
                <a16:creationId xmlns:a16="http://schemas.microsoft.com/office/drawing/2014/main" id="{2D112C58-3252-CC75-742E-FFB628A6E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147315" y="4535773"/>
            <a:ext cx="914400" cy="914400"/>
          </a:xfrm>
          <a:prstGeom prst="rect">
            <a:avLst/>
          </a:prstGeom>
        </p:spPr>
      </p:pic>
      <p:pic>
        <p:nvPicPr>
          <p:cNvPr id="99" name="그래픽 98" descr="오른쪽 화살표 단색으로 채워진">
            <a:extLst>
              <a:ext uri="{FF2B5EF4-FFF2-40B4-BE49-F238E27FC236}">
                <a16:creationId xmlns:a16="http://schemas.microsoft.com/office/drawing/2014/main" id="{7CF0BF21-3456-22A9-C1A8-3FF858968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461006" y="4495978"/>
            <a:ext cx="914400" cy="9144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FBBF8515-94A5-00A2-B4BB-06C76045AFA5}"/>
              </a:ext>
            </a:extLst>
          </p:cNvPr>
          <p:cNvSpPr txBox="1"/>
          <p:nvPr/>
        </p:nvSpPr>
        <p:spPr>
          <a:xfrm>
            <a:off x="2918468" y="4201139"/>
            <a:ext cx="200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>
                <a:solidFill>
                  <a:srgbClr val="643916"/>
                </a:solidFill>
                <a:latin typeface="비트로 프라이드 TTF" pitchFamily="2" charset="-127"/>
                <a:ea typeface="비트로 프라이드 TTF" pitchFamily="2" charset="-127"/>
              </a:rPr>
              <a:t>사용자에게 응답</a:t>
            </a:r>
            <a:endParaRPr lang="ko-KR" altLang="en-US" sz="2400" b="1" spc="-150" dirty="0">
              <a:solidFill>
                <a:srgbClr val="643916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99AC29-F1E4-A063-7D8A-F26B15976E52}"/>
              </a:ext>
            </a:extLst>
          </p:cNvPr>
          <p:cNvSpPr txBox="1"/>
          <p:nvPr/>
        </p:nvSpPr>
        <p:spPr>
          <a:xfrm>
            <a:off x="6744200" y="4201139"/>
            <a:ext cx="212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643916"/>
                </a:solidFill>
                <a:latin typeface="비트로 프라이드 TTF" pitchFamily="2" charset="-127"/>
                <a:ea typeface="비트로 프라이드 TTF" pitchFamily="2" charset="-127"/>
              </a:rPr>
              <a:t>데이터 반환</a:t>
            </a:r>
          </a:p>
        </p:txBody>
      </p:sp>
    </p:spTree>
    <p:extLst>
      <p:ext uri="{BB962C8B-B14F-4D97-AF65-F5344CB8AC3E}">
        <p14:creationId xmlns:p14="http://schemas.microsoft.com/office/powerpoint/2010/main" val="13440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무플리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1BF12-6655-4D9A-A3F1-A2AAD2EF490E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개발 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0D9B5-5B31-4E21-9FF5-209C16F5DC84}"/>
              </a:ext>
            </a:extLst>
          </p:cNvPr>
          <p:cNvSpPr txBox="1"/>
          <p:nvPr/>
        </p:nvSpPr>
        <p:spPr>
          <a:xfrm>
            <a:off x="6617929" y="100778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시스템 구성도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3C292E-EFD8-448D-A436-1D496939BBB3}"/>
              </a:ext>
            </a:extLst>
          </p:cNvPr>
          <p:cNvSpPr txBox="1"/>
          <p:nvPr/>
        </p:nvSpPr>
        <p:spPr>
          <a:xfrm>
            <a:off x="9538407" y="1007785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최종 결과물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5618C8-AA62-436F-BF35-81EE6E52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B42DB1-5581-4FF5-8761-FC68BB331222}"/>
              </a:ext>
            </a:extLst>
          </p:cNvPr>
          <p:cNvSpPr txBox="1"/>
          <p:nvPr/>
        </p:nvSpPr>
        <p:spPr>
          <a:xfrm>
            <a:off x="3833788" y="1007785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개발 환경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E1F10FD-4706-4F54-96DE-7A4A5CCA6E89}"/>
              </a:ext>
            </a:extLst>
          </p:cNvPr>
          <p:cNvSpPr/>
          <p:nvPr/>
        </p:nvSpPr>
        <p:spPr>
          <a:xfrm>
            <a:off x="9516596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말풍선: 모서리가 둥근 사각형 65">
            <a:extLst>
              <a:ext uri="{FF2B5EF4-FFF2-40B4-BE49-F238E27FC236}">
                <a16:creationId xmlns:a16="http://schemas.microsoft.com/office/drawing/2014/main" id="{4D021918-94AC-4ED4-B052-2E48CD53BD47}"/>
              </a:ext>
            </a:extLst>
          </p:cNvPr>
          <p:cNvSpPr/>
          <p:nvPr/>
        </p:nvSpPr>
        <p:spPr>
          <a:xfrm>
            <a:off x="7326859" y="1988413"/>
            <a:ext cx="2709334" cy="812766"/>
          </a:xfrm>
          <a:prstGeom prst="wedgeRoundRectCallout">
            <a:avLst>
              <a:gd name="adj1" fmla="val -58583"/>
              <a:gd name="adj2" fmla="val 50833"/>
              <a:gd name="adj3" fmla="val 16667"/>
            </a:avLst>
          </a:prstGeom>
          <a:solidFill>
            <a:srgbClr val="A0B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0E2E4FD-3320-4F98-9AFF-9F218664FAAE}"/>
              </a:ext>
            </a:extLst>
          </p:cNvPr>
          <p:cNvSpPr/>
          <p:nvPr/>
        </p:nvSpPr>
        <p:spPr>
          <a:xfrm>
            <a:off x="5213663" y="2992363"/>
            <a:ext cx="1577208" cy="536367"/>
          </a:xfrm>
          <a:prstGeom prst="rect">
            <a:avLst/>
          </a:prstGeom>
          <a:solidFill>
            <a:schemeClr val="tx2"/>
          </a:solidFill>
          <a:ln/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D40E9B-80C1-4595-BFFC-A27E24D11DE3}"/>
              </a:ext>
            </a:extLst>
          </p:cNvPr>
          <p:cNvSpPr txBox="1"/>
          <p:nvPr/>
        </p:nvSpPr>
        <p:spPr>
          <a:xfrm>
            <a:off x="5429793" y="304158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무플리</a:t>
            </a:r>
            <a:endParaRPr lang="ko-KR" altLang="en-US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30A5EA3-7751-4E3F-AADD-B6E93D2E1577}"/>
              </a:ext>
            </a:extLst>
          </p:cNvPr>
          <p:cNvCxnSpPr>
            <a:cxnSpLocks/>
          </p:cNvCxnSpPr>
          <p:nvPr/>
        </p:nvCxnSpPr>
        <p:spPr>
          <a:xfrm flipV="1">
            <a:off x="444503" y="3968273"/>
            <a:ext cx="10656260" cy="57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F115493-4C40-4546-9D96-8F0F845D1452}"/>
              </a:ext>
            </a:extLst>
          </p:cNvPr>
          <p:cNvCxnSpPr>
            <a:cxnSpLocks/>
          </p:cNvCxnSpPr>
          <p:nvPr/>
        </p:nvCxnSpPr>
        <p:spPr>
          <a:xfrm>
            <a:off x="6146497" y="3503254"/>
            <a:ext cx="0" cy="4708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B2B55FF-9FF7-4FC5-8056-F38BA57882F4}"/>
              </a:ext>
            </a:extLst>
          </p:cNvPr>
          <p:cNvCxnSpPr>
            <a:cxnSpLocks/>
          </p:cNvCxnSpPr>
          <p:nvPr/>
        </p:nvCxnSpPr>
        <p:spPr>
          <a:xfrm>
            <a:off x="457295" y="3974053"/>
            <a:ext cx="0" cy="4708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E0641FD-14B2-4692-A801-68F872FC942F}"/>
              </a:ext>
            </a:extLst>
          </p:cNvPr>
          <p:cNvCxnSpPr>
            <a:cxnSpLocks/>
          </p:cNvCxnSpPr>
          <p:nvPr/>
        </p:nvCxnSpPr>
        <p:spPr>
          <a:xfrm>
            <a:off x="1864015" y="3974052"/>
            <a:ext cx="0" cy="4708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A008677-4A38-412E-A307-34ADD61F765A}"/>
              </a:ext>
            </a:extLst>
          </p:cNvPr>
          <p:cNvCxnSpPr>
            <a:cxnSpLocks/>
          </p:cNvCxnSpPr>
          <p:nvPr/>
        </p:nvCxnSpPr>
        <p:spPr>
          <a:xfrm>
            <a:off x="3309772" y="3974055"/>
            <a:ext cx="0" cy="4708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DC8A68B-7060-44AE-BFBC-AAB64D801550}"/>
              </a:ext>
            </a:extLst>
          </p:cNvPr>
          <p:cNvCxnSpPr>
            <a:cxnSpLocks/>
          </p:cNvCxnSpPr>
          <p:nvPr/>
        </p:nvCxnSpPr>
        <p:spPr>
          <a:xfrm>
            <a:off x="8151445" y="3974051"/>
            <a:ext cx="0" cy="4708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858CF48-018B-46E9-ACF3-A62433354B14}"/>
              </a:ext>
            </a:extLst>
          </p:cNvPr>
          <p:cNvCxnSpPr>
            <a:cxnSpLocks/>
          </p:cNvCxnSpPr>
          <p:nvPr/>
        </p:nvCxnSpPr>
        <p:spPr>
          <a:xfrm>
            <a:off x="11107906" y="3974050"/>
            <a:ext cx="0" cy="4708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969D2E0-250C-42E3-B56A-B26BFA14566C}"/>
              </a:ext>
            </a:extLst>
          </p:cNvPr>
          <p:cNvSpPr/>
          <p:nvPr/>
        </p:nvSpPr>
        <p:spPr>
          <a:xfrm>
            <a:off x="174337" y="4444852"/>
            <a:ext cx="747834" cy="301099"/>
          </a:xfrm>
          <a:prstGeom prst="rect">
            <a:avLst/>
          </a:prstGeom>
          <a:solidFill>
            <a:schemeClr val="tx2"/>
          </a:solidFill>
          <a:ln/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9B6544-236F-48D3-B614-CC28B40F4430}"/>
              </a:ext>
            </a:extLst>
          </p:cNvPr>
          <p:cNvSpPr txBox="1"/>
          <p:nvPr/>
        </p:nvSpPr>
        <p:spPr>
          <a:xfrm>
            <a:off x="174337" y="4426150"/>
            <a:ext cx="1148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Home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DE3D549-2BE1-481B-BD99-61DDFB5F1AD2}"/>
              </a:ext>
            </a:extLst>
          </p:cNvPr>
          <p:cNvSpPr/>
          <p:nvPr/>
        </p:nvSpPr>
        <p:spPr>
          <a:xfrm>
            <a:off x="1308960" y="4444852"/>
            <a:ext cx="1090937" cy="301099"/>
          </a:xfrm>
          <a:prstGeom prst="rect">
            <a:avLst/>
          </a:prstGeom>
          <a:solidFill>
            <a:schemeClr val="tx2"/>
          </a:solidFill>
          <a:ln/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B5F9F3-0ECC-475B-8005-66697FE5F60B}"/>
              </a:ext>
            </a:extLst>
          </p:cNvPr>
          <p:cNvSpPr txBox="1"/>
          <p:nvPr/>
        </p:nvSpPr>
        <p:spPr>
          <a:xfrm>
            <a:off x="1308962" y="4431253"/>
            <a:ext cx="1090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영화 검색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6CDA6C9-7EFF-42C5-918D-563ED02D19E3}"/>
              </a:ext>
            </a:extLst>
          </p:cNvPr>
          <p:cNvSpPr/>
          <p:nvPr/>
        </p:nvSpPr>
        <p:spPr>
          <a:xfrm>
            <a:off x="2728411" y="4444852"/>
            <a:ext cx="932834" cy="301099"/>
          </a:xfrm>
          <a:prstGeom prst="rect">
            <a:avLst/>
          </a:prstGeom>
          <a:solidFill>
            <a:schemeClr val="tx2"/>
          </a:solidFill>
          <a:ln/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B7F6FA-EDB9-4402-A52B-79818DBC893A}"/>
              </a:ext>
            </a:extLst>
          </p:cNvPr>
          <p:cNvSpPr txBox="1"/>
          <p:nvPr/>
        </p:nvSpPr>
        <p:spPr>
          <a:xfrm>
            <a:off x="2833944" y="4437190"/>
            <a:ext cx="850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무플리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E38D2C9-603F-40BB-88B9-AB639ADE10B2}"/>
              </a:ext>
            </a:extLst>
          </p:cNvPr>
          <p:cNvSpPr/>
          <p:nvPr/>
        </p:nvSpPr>
        <p:spPr>
          <a:xfrm>
            <a:off x="7630730" y="4444852"/>
            <a:ext cx="1104331" cy="301099"/>
          </a:xfrm>
          <a:prstGeom prst="rect">
            <a:avLst/>
          </a:prstGeom>
          <a:solidFill>
            <a:schemeClr val="tx2"/>
          </a:solidFill>
          <a:ln/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595B-623E-4BA7-BBFB-9E998A1E5483}"/>
              </a:ext>
            </a:extLst>
          </p:cNvPr>
          <p:cNvSpPr txBox="1"/>
          <p:nvPr/>
        </p:nvSpPr>
        <p:spPr>
          <a:xfrm>
            <a:off x="7665771" y="4431253"/>
            <a:ext cx="104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커뮤니티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36494CD-39A4-4B89-8C6E-73F6A845462B}"/>
              </a:ext>
            </a:extLst>
          </p:cNvPr>
          <p:cNvSpPr/>
          <p:nvPr/>
        </p:nvSpPr>
        <p:spPr>
          <a:xfrm>
            <a:off x="10603200" y="4444852"/>
            <a:ext cx="960625" cy="301099"/>
          </a:xfrm>
          <a:prstGeom prst="rect">
            <a:avLst/>
          </a:prstGeom>
          <a:solidFill>
            <a:schemeClr val="tx2"/>
          </a:solidFill>
          <a:ln/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2D904C-4E6A-4E09-B430-B70A36C62D6E}"/>
              </a:ext>
            </a:extLst>
          </p:cNvPr>
          <p:cNvSpPr txBox="1"/>
          <p:nvPr/>
        </p:nvSpPr>
        <p:spPr>
          <a:xfrm>
            <a:off x="10612386" y="4437191"/>
            <a:ext cx="1148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256D10A-94DB-45AF-8D95-93555EB29916}"/>
              </a:ext>
            </a:extLst>
          </p:cNvPr>
          <p:cNvSpPr/>
          <p:nvPr/>
        </p:nvSpPr>
        <p:spPr>
          <a:xfrm>
            <a:off x="1308961" y="4902156"/>
            <a:ext cx="1090936" cy="30109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1BBF4AC-BC3B-4E5E-90F8-EC718220EC8C}"/>
              </a:ext>
            </a:extLst>
          </p:cNvPr>
          <p:cNvSpPr/>
          <p:nvPr/>
        </p:nvSpPr>
        <p:spPr>
          <a:xfrm>
            <a:off x="5140926" y="4902156"/>
            <a:ext cx="2008019" cy="30109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78805B9-3A9B-43A5-8944-89AEC718E83B}"/>
              </a:ext>
            </a:extLst>
          </p:cNvPr>
          <p:cNvSpPr/>
          <p:nvPr/>
        </p:nvSpPr>
        <p:spPr>
          <a:xfrm>
            <a:off x="10612386" y="4902156"/>
            <a:ext cx="951439" cy="30109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4D049BD-C123-4EAC-A5D2-098D90048962}"/>
              </a:ext>
            </a:extLst>
          </p:cNvPr>
          <p:cNvSpPr/>
          <p:nvPr/>
        </p:nvSpPr>
        <p:spPr>
          <a:xfrm>
            <a:off x="9075320" y="4448615"/>
            <a:ext cx="1321888" cy="30109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3DBBB77-E33B-4BF1-BA4F-56C1A9BDB51B}"/>
              </a:ext>
            </a:extLst>
          </p:cNvPr>
          <p:cNvSpPr txBox="1"/>
          <p:nvPr/>
        </p:nvSpPr>
        <p:spPr>
          <a:xfrm>
            <a:off x="5503762" y="4896128"/>
            <a:ext cx="107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OST </a:t>
            </a:r>
            <a:r>
              <a: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목록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0A1032-88DF-4BCF-8370-584D79978F0D}"/>
              </a:ext>
            </a:extLst>
          </p:cNvPr>
          <p:cNvSpPr txBox="1"/>
          <p:nvPr/>
        </p:nvSpPr>
        <p:spPr>
          <a:xfrm>
            <a:off x="10657552" y="4896128"/>
            <a:ext cx="1079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0087EE7-64A0-4B55-9D82-E0437A9E99BB}"/>
              </a:ext>
            </a:extLst>
          </p:cNvPr>
          <p:cNvSpPr txBox="1"/>
          <p:nvPr/>
        </p:nvSpPr>
        <p:spPr>
          <a:xfrm>
            <a:off x="9113832" y="4452517"/>
            <a:ext cx="1287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 페이지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C92D9D6-FBFF-4708-B349-A67536B1C65D}"/>
              </a:ext>
            </a:extLst>
          </p:cNvPr>
          <p:cNvSpPr txBox="1"/>
          <p:nvPr/>
        </p:nvSpPr>
        <p:spPr>
          <a:xfrm>
            <a:off x="1548983" y="4915654"/>
            <a:ext cx="630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추천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452F3B7-1A64-4612-8817-09E361A602F5}"/>
              </a:ext>
            </a:extLst>
          </p:cNvPr>
          <p:cNvSpPr txBox="1"/>
          <p:nvPr/>
        </p:nvSpPr>
        <p:spPr>
          <a:xfrm>
            <a:off x="7415751" y="2163964"/>
            <a:ext cx="443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비트로 프라이드 TTF" pitchFamily="2" charset="-127"/>
                <a:ea typeface="비트로 프라이드 TTF" pitchFamily="2" charset="-127"/>
              </a:rPr>
              <a:t>웹페이지 메뉴 구성도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8A76149-3AF1-48D1-E2D0-178458A3D5D6}"/>
              </a:ext>
            </a:extLst>
          </p:cNvPr>
          <p:cNvCxnSpPr>
            <a:cxnSpLocks/>
          </p:cNvCxnSpPr>
          <p:nvPr/>
        </p:nvCxnSpPr>
        <p:spPr>
          <a:xfrm>
            <a:off x="4482126" y="3968273"/>
            <a:ext cx="0" cy="4708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F5F507-D9B5-4511-948E-82DE81EC4CB2}"/>
              </a:ext>
            </a:extLst>
          </p:cNvPr>
          <p:cNvSpPr/>
          <p:nvPr/>
        </p:nvSpPr>
        <p:spPr>
          <a:xfrm>
            <a:off x="3962482" y="4439070"/>
            <a:ext cx="850433" cy="301099"/>
          </a:xfrm>
          <a:prstGeom prst="rect">
            <a:avLst/>
          </a:prstGeom>
          <a:solidFill>
            <a:schemeClr val="tx2"/>
          </a:solidFill>
          <a:ln/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EB7222-9797-BC44-CF24-65D3C9C72BAA}"/>
              </a:ext>
            </a:extLst>
          </p:cNvPr>
          <p:cNvSpPr txBox="1"/>
          <p:nvPr/>
        </p:nvSpPr>
        <p:spPr>
          <a:xfrm>
            <a:off x="4104892" y="4431408"/>
            <a:ext cx="874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인물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6DDD841-444E-324E-CE29-CE9861311953}"/>
              </a:ext>
            </a:extLst>
          </p:cNvPr>
          <p:cNvCxnSpPr>
            <a:cxnSpLocks/>
          </p:cNvCxnSpPr>
          <p:nvPr/>
        </p:nvCxnSpPr>
        <p:spPr>
          <a:xfrm>
            <a:off x="9708495" y="3981716"/>
            <a:ext cx="0" cy="4708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F1AF50-DF80-E3DF-3767-EB373FA8E31A}"/>
              </a:ext>
            </a:extLst>
          </p:cNvPr>
          <p:cNvSpPr/>
          <p:nvPr/>
        </p:nvSpPr>
        <p:spPr>
          <a:xfrm>
            <a:off x="5144548" y="5324356"/>
            <a:ext cx="2044949" cy="301099"/>
          </a:xfrm>
          <a:prstGeom prst="rect">
            <a:avLst/>
          </a:prstGeom>
          <a:solidFill>
            <a:schemeClr val="tx2"/>
          </a:solidFill>
          <a:ln/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8FFD81-5DA4-5202-95E3-0A58F8A95BFA}"/>
              </a:ext>
            </a:extLst>
          </p:cNvPr>
          <p:cNvSpPr txBox="1"/>
          <p:nvPr/>
        </p:nvSpPr>
        <p:spPr>
          <a:xfrm>
            <a:off x="4943913" y="5316694"/>
            <a:ext cx="2008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OST </a:t>
            </a:r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재생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1CB8A01-FE1F-1DBD-269D-72DF83E90905}"/>
              </a:ext>
            </a:extLst>
          </p:cNvPr>
          <p:cNvCxnSpPr>
            <a:cxnSpLocks/>
          </p:cNvCxnSpPr>
          <p:nvPr/>
        </p:nvCxnSpPr>
        <p:spPr>
          <a:xfrm>
            <a:off x="5780990" y="3968275"/>
            <a:ext cx="0" cy="4708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5A55751-AC1C-7276-6943-4678D8CB4FD1}"/>
              </a:ext>
            </a:extLst>
          </p:cNvPr>
          <p:cNvSpPr/>
          <p:nvPr/>
        </p:nvSpPr>
        <p:spPr>
          <a:xfrm>
            <a:off x="5016650" y="4449747"/>
            <a:ext cx="2470042" cy="301099"/>
          </a:xfrm>
          <a:prstGeom prst="rect">
            <a:avLst/>
          </a:prstGeom>
          <a:solidFill>
            <a:schemeClr val="tx2"/>
          </a:solidFill>
          <a:ln/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C8C94A-82B7-B66B-4429-3C242C338A82}"/>
              </a:ext>
            </a:extLst>
          </p:cNvPr>
          <p:cNvSpPr txBox="1"/>
          <p:nvPr/>
        </p:nvSpPr>
        <p:spPr>
          <a:xfrm>
            <a:off x="5002498" y="4434607"/>
            <a:ext cx="2470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노래 어디서 나왔더라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81A4C91-6136-55AE-A3E1-87E640A53A1B}"/>
              </a:ext>
            </a:extLst>
          </p:cNvPr>
          <p:cNvSpPr/>
          <p:nvPr/>
        </p:nvSpPr>
        <p:spPr>
          <a:xfrm>
            <a:off x="2687491" y="4898691"/>
            <a:ext cx="1090936" cy="30109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63484FC-165D-1063-19E8-D151460AAA6E}"/>
              </a:ext>
            </a:extLst>
          </p:cNvPr>
          <p:cNvSpPr txBox="1"/>
          <p:nvPr/>
        </p:nvSpPr>
        <p:spPr>
          <a:xfrm>
            <a:off x="2678600" y="4912189"/>
            <a:ext cx="1099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태그 선택</a:t>
            </a:r>
            <a:endParaRPr lang="ko-KR" altLang="en-US" sz="1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D41635C-67E4-5DC2-DA1A-5A0A1AF9A612}"/>
              </a:ext>
            </a:extLst>
          </p:cNvPr>
          <p:cNvSpPr/>
          <p:nvPr/>
        </p:nvSpPr>
        <p:spPr>
          <a:xfrm>
            <a:off x="10619312" y="5293549"/>
            <a:ext cx="951439" cy="30109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5F3A7C9-34B8-8B7D-8805-B3393F9FBF87}"/>
              </a:ext>
            </a:extLst>
          </p:cNvPr>
          <p:cNvSpPr txBox="1"/>
          <p:nvPr/>
        </p:nvSpPr>
        <p:spPr>
          <a:xfrm>
            <a:off x="10657552" y="5287521"/>
            <a:ext cx="1028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24359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371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기술 </a:t>
            </a:r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&amp; 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화면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1BF12-6655-4D9A-A3F1-A2AAD2EF490E}"/>
              </a:ext>
            </a:extLst>
          </p:cNvPr>
          <p:cNvSpPr txBox="1"/>
          <p:nvPr/>
        </p:nvSpPr>
        <p:spPr>
          <a:xfrm>
            <a:off x="697262" y="1029100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데이터 수집 및 </a:t>
            </a:r>
            <a:r>
              <a:rPr lang="ko-KR" altLang="en-US" sz="2000" dirty="0" err="1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전처리</a:t>
            </a:r>
            <a:endParaRPr lang="ko-KR" altLang="en-US" sz="2000" dirty="0">
              <a:solidFill>
                <a:schemeClr val="bg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9399A-AE69-4FAD-9B69-C11E0FBAEBAB}"/>
              </a:ext>
            </a:extLst>
          </p:cNvPr>
          <p:cNvSpPr/>
          <p:nvPr/>
        </p:nvSpPr>
        <p:spPr>
          <a:xfrm flipV="1">
            <a:off x="784205" y="1435846"/>
            <a:ext cx="2520104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B44AB-C8C5-4916-B3B7-B7AAC7F84C24}"/>
              </a:ext>
            </a:extLst>
          </p:cNvPr>
          <p:cNvSpPr txBox="1"/>
          <p:nvPr/>
        </p:nvSpPr>
        <p:spPr>
          <a:xfrm>
            <a:off x="4272475" y="1029100"/>
            <a:ext cx="2715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ERD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설계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89E420-611F-4D74-B2CF-32B175D5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5D2058-4EDF-406E-84CA-45DA68978005}"/>
              </a:ext>
            </a:extLst>
          </p:cNvPr>
          <p:cNvSpPr txBox="1"/>
          <p:nvPr/>
        </p:nvSpPr>
        <p:spPr>
          <a:xfrm>
            <a:off x="6954062" y="1029100"/>
            <a:ext cx="1977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추천 알고리즘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F7391A-9552-450A-A7FD-211EE43ABF45}"/>
              </a:ext>
            </a:extLst>
          </p:cNvPr>
          <p:cNvSpPr txBox="1"/>
          <p:nvPr/>
        </p:nvSpPr>
        <p:spPr>
          <a:xfrm>
            <a:off x="10075497" y="1029100"/>
            <a:ext cx="1679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검색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0292FF-565C-46EA-8562-0B9B84D5124D}"/>
              </a:ext>
            </a:extLst>
          </p:cNvPr>
          <p:cNvSpPr txBox="1"/>
          <p:nvPr/>
        </p:nvSpPr>
        <p:spPr>
          <a:xfrm>
            <a:off x="206316" y="5489159"/>
            <a:ext cx="252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12,000 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개의 영화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B8F1CC-5546-4641-94EA-2762D5335802}"/>
              </a:ext>
            </a:extLst>
          </p:cNvPr>
          <p:cNvSpPr txBox="1"/>
          <p:nvPr/>
        </p:nvSpPr>
        <p:spPr>
          <a:xfrm>
            <a:off x="4346849" y="5489159"/>
            <a:ext cx="234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OST, 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영화 명대사 수집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C40B3A6-AF59-4B2D-A42C-8F9B1D7F4873}"/>
              </a:ext>
            </a:extLst>
          </p:cNvPr>
          <p:cNvSpPr/>
          <p:nvPr/>
        </p:nvSpPr>
        <p:spPr>
          <a:xfrm>
            <a:off x="2854434" y="3574610"/>
            <a:ext cx="738204" cy="592145"/>
          </a:xfrm>
          <a:prstGeom prst="rightArrow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55FA87-23C3-ACB2-5540-91C983BC8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0" y="2576310"/>
            <a:ext cx="2520104" cy="25201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570DB1-A7C3-E4A8-891D-197EAF914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25" y="2610629"/>
            <a:ext cx="3320782" cy="252010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666A56D-1894-00A0-94C7-B5814F804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995" y="2576310"/>
            <a:ext cx="3784239" cy="252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E72B448-49C7-4806-D564-68FDF826C070}"/>
              </a:ext>
            </a:extLst>
          </p:cNvPr>
          <p:cNvSpPr/>
          <p:nvPr/>
        </p:nvSpPr>
        <p:spPr>
          <a:xfrm>
            <a:off x="7424272" y="3574609"/>
            <a:ext cx="738204" cy="592145"/>
          </a:xfrm>
          <a:prstGeom prst="rightArrow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B28740-A520-0335-9066-0B6BF9025004}"/>
              </a:ext>
            </a:extLst>
          </p:cNvPr>
          <p:cNvSpPr txBox="1"/>
          <p:nvPr/>
        </p:nvSpPr>
        <p:spPr>
          <a:xfrm>
            <a:off x="9134134" y="5489159"/>
            <a:ext cx="194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비트로 프라이드 TTF" pitchFamily="2" charset="-127"/>
                <a:ea typeface="비트로 프라이드 TTF" pitchFamily="2" charset="-127"/>
              </a:rPr>
              <a:t>태그 데이터 생성</a:t>
            </a:r>
            <a:endParaRPr lang="ko-KR" altLang="en-US" b="1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74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13458</TotalTime>
  <Words>708</Words>
  <Application>Microsoft Office PowerPoint</Application>
  <PresentationFormat>와이드스크린</PresentationFormat>
  <Paragraphs>187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나눔스퀘어 ExtraBold</vt:lpstr>
      <vt:lpstr>나눔스퀘어 Bold</vt:lpstr>
      <vt:lpstr>Arial</vt:lpstr>
      <vt:lpstr>비트로 프라이드 TTF</vt:lpstr>
      <vt:lpstr>페이북 OTF Bold</vt:lpstr>
      <vt:lpstr>KoPub돋움체 Bold</vt:lpstr>
      <vt:lpstr>Noto Sans CJK KR Black</vt:lpstr>
      <vt:lpstr>맑은 고딕</vt:lpstr>
      <vt:lpstr>1훈새마을운동 R</vt:lpstr>
      <vt:lpstr>G마켓 산스 TTF Bold</vt:lpstr>
      <vt:lpstr>Consolas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 찬영</cp:lastModifiedBy>
  <cp:revision>358</cp:revision>
  <dcterms:created xsi:type="dcterms:W3CDTF">2021-08-08T17:22:52Z</dcterms:created>
  <dcterms:modified xsi:type="dcterms:W3CDTF">2022-05-26T19:31:19Z</dcterms:modified>
</cp:coreProperties>
</file>